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700" r:id="rId4"/>
  </p:sldMasterIdLst>
  <p:sldIdLst>
    <p:sldId id="256" r:id="rId5"/>
    <p:sldId id="257" r:id="rId6"/>
    <p:sldId id="267" r:id="rId7"/>
    <p:sldId id="265" r:id="rId8"/>
    <p:sldId id="266" r:id="rId9"/>
    <p:sldId id="268" r:id="rId10"/>
    <p:sldId id="269" r:id="rId1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/>
          <p:nvPr/>
        </p:nvPicPr>
        <p:blipFill>
          <a:blip r:embed="rId14"/>
          <a:stretch/>
        </p:blipFill>
        <p:spPr>
          <a:xfrm>
            <a:off x="-1194120" y="367560"/>
            <a:ext cx="756720" cy="756720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1"/>
          <p:cNvSpPr/>
          <p:nvPr/>
        </p:nvSpPr>
        <p:spPr>
          <a:xfrm>
            <a:off x="0" y="0"/>
            <a:ext cx="12191040" cy="1824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0" y="6492960"/>
            <a:ext cx="12191040" cy="36396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7"/>
          <p:cNvPicPr/>
          <p:nvPr/>
        </p:nvPicPr>
        <p:blipFill>
          <a:blip r:embed="rId14"/>
          <a:stretch/>
        </p:blipFill>
        <p:spPr>
          <a:xfrm>
            <a:off x="-1194120" y="367560"/>
            <a:ext cx="756720" cy="75672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9605880" y="0"/>
            <a:ext cx="2805480" cy="6859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7"/>
          <p:cNvPicPr/>
          <p:nvPr/>
        </p:nvPicPr>
        <p:blipFill>
          <a:blip r:embed="rId14"/>
          <a:stretch/>
        </p:blipFill>
        <p:spPr>
          <a:xfrm>
            <a:off x="-1194120" y="367560"/>
            <a:ext cx="756720" cy="756720"/>
          </a:xfrm>
          <a:prstGeom prst="rect">
            <a:avLst/>
          </a:prstGeom>
          <a:ln w="0"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0" y="0"/>
            <a:ext cx="591768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2" name="Рисунок 3"/>
          <p:cNvPicPr/>
          <p:nvPr/>
        </p:nvPicPr>
        <p:blipFill>
          <a:blip r:embed="rId15"/>
          <a:stretch/>
        </p:blipFill>
        <p:spPr>
          <a:xfrm>
            <a:off x="8165880" y="3538440"/>
            <a:ext cx="4460400" cy="3300480"/>
          </a:xfrm>
          <a:prstGeom prst="rect">
            <a:avLst/>
          </a:prstGeom>
          <a:ln w="0">
            <a:noFill/>
          </a:ln>
        </p:spPr>
      </p:pic>
      <p:sp>
        <p:nvSpPr>
          <p:cNvPr id="16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276592" y="1982296"/>
            <a:ext cx="10514520" cy="17018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pc="-1" dirty="0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Методическое обеспечение проектной деятельности студентов средствами онлайн-конструктора проектов</a:t>
            </a:r>
            <a:endParaRPr lang="ru-RU" sz="4400" b="0" strike="noStrike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276592" y="3277565"/>
            <a:ext cx="10632600" cy="329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2400" b="1" strike="noStrike" spc="-1" dirty="0">
                <a:latin typeface="Calibri"/>
                <a:ea typeface="DejaVu Sans"/>
              </a:rPr>
              <a:t>Богинская (Глузман) Юлия Валериевна</a:t>
            </a:r>
            <a:endParaRPr lang="ru-RU" sz="2400" b="1" strike="noStrike" spc="-1" dirty="0">
              <a:latin typeface="Arial"/>
            </a:endParaRPr>
          </a:p>
          <a:p>
            <a:pPr algn="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2400" strike="noStrike" spc="-1" dirty="0" err="1">
                <a:latin typeface="Calibri"/>
                <a:ea typeface="DejaVu Sans"/>
              </a:rPr>
              <a:t>докт.пед.наук</a:t>
            </a:r>
            <a:r>
              <a:rPr lang="ru-RU" sz="2400" strike="noStrike" spc="-1" dirty="0">
                <a:latin typeface="Calibri"/>
                <a:ea typeface="DejaVu Sans"/>
              </a:rPr>
              <a:t>, доцент</a:t>
            </a:r>
            <a:endParaRPr lang="ru-RU" sz="2400" strike="noStrike" spc="-1" dirty="0">
              <a:latin typeface="Arial"/>
            </a:endParaRPr>
          </a:p>
          <a:p>
            <a:pPr algn="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2400" strike="noStrike" spc="-1" dirty="0">
                <a:latin typeface="Calibri"/>
                <a:ea typeface="DejaVu Sans"/>
              </a:rPr>
              <a:t>завкафедрой социально-педагогических технологий и </a:t>
            </a:r>
          </a:p>
          <a:p>
            <a:pPr algn="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2400" strike="noStrike" spc="-1" dirty="0">
                <a:latin typeface="Calibri"/>
                <a:ea typeface="DejaVu Sans"/>
              </a:rPr>
              <a:t>педагогики девиантного поведения,</a:t>
            </a:r>
            <a:endParaRPr lang="ru-RU" sz="2400" strike="noStrike" spc="-1" dirty="0">
              <a:latin typeface="Arial"/>
            </a:endParaRPr>
          </a:p>
          <a:p>
            <a:pPr algn="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2400" strike="noStrike" spc="-1" dirty="0">
                <a:latin typeface="Calibri"/>
                <a:ea typeface="DejaVu Sans"/>
              </a:rPr>
              <a:t>Гуманитарно-педагогическая академия</a:t>
            </a:r>
            <a:endParaRPr lang="ru-RU" sz="2400" strike="noStrike" spc="-1" dirty="0">
              <a:latin typeface="Arial"/>
            </a:endParaRPr>
          </a:p>
          <a:p>
            <a:pPr algn="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2400" strike="noStrike" spc="-1" dirty="0">
                <a:latin typeface="Calibri"/>
                <a:ea typeface="DejaVu Sans"/>
              </a:rPr>
              <a:t>Крымского федерального университета </a:t>
            </a:r>
            <a:r>
              <a:rPr lang="ru-RU" sz="2400" strike="noStrike" spc="-1" dirty="0" err="1">
                <a:latin typeface="Calibri"/>
                <a:ea typeface="DejaVu Sans"/>
              </a:rPr>
              <a:t>им.В.И.Вернадского</a:t>
            </a:r>
            <a:endParaRPr lang="ru-RU" sz="240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FFFFFF"/>
                </a:solidFill>
                <a:latin typeface="Calibri Light"/>
              </a:rPr>
              <a:t>Проектная технология является одной из инновационных педагогических технологий, активно применяемых на всех уровнях системы образования</a:t>
            </a:r>
          </a:p>
        </p:txBody>
      </p:sp>
      <p:sp>
        <p:nvSpPr>
          <p:cNvPr id="204" name="CustomShape 2"/>
          <p:cNvSpPr/>
          <p:nvPr/>
        </p:nvSpPr>
        <p:spPr>
          <a:xfrm>
            <a:off x="158366" y="1944829"/>
            <a:ext cx="11873948" cy="46282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spc="-1" dirty="0"/>
              <a:t>При использовании проектной технологии в образовательном процессе педагогу необходимо помнить об определённых аспектах руководства проектной деятельностью студентов как таковой, а именно: </a:t>
            </a:r>
          </a:p>
          <a:p>
            <a:pPr marL="1080">
              <a:lnSpc>
                <a:spcPct val="90000"/>
              </a:lnSpc>
              <a:buClr>
                <a:srgbClr val="000000"/>
              </a:buClr>
            </a:pPr>
            <a:r>
              <a:rPr lang="ru-RU" sz="2600" spc="-1" dirty="0"/>
              <a:t>1) длительность подготовительной и разъяснительной работы при первичной организации проектной деятельности студентов;</a:t>
            </a:r>
          </a:p>
          <a:p>
            <a:pPr marL="1080">
              <a:lnSpc>
                <a:spcPct val="90000"/>
              </a:lnSpc>
              <a:buClr>
                <a:srgbClr val="000000"/>
              </a:buClr>
            </a:pPr>
            <a:r>
              <a:rPr lang="ru-RU" sz="2600" spc="-1" dirty="0"/>
              <a:t> 2) большая трудоёмкость и временные затраты со стороны педагога, организующего проектную деятельность, для осуществления систематического контроля за работой студентов, что даёт определённую гарантию эффективности и завершения проекта;</a:t>
            </a:r>
          </a:p>
          <a:p>
            <a:pPr marL="1080">
              <a:lnSpc>
                <a:spcPct val="90000"/>
              </a:lnSpc>
              <a:buClr>
                <a:srgbClr val="000000"/>
              </a:buClr>
            </a:pPr>
            <a:r>
              <a:rPr lang="ru-RU" sz="2600" spc="-1" dirty="0"/>
              <a:t> 3) необходимость осуществления методического, дидактического, организационного и информационного сопровождения со стороны преподавателя требует высокой педагогической, методической и психологической квалификации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 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98783" y="768625"/>
            <a:ext cx="11794433" cy="57381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 lnSpcReduction="10000"/>
          </a:bodyPr>
          <a:lstStyle/>
          <a:p>
            <a:pPr marL="228600" indent="-227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dirty="0"/>
              <a:t>Центр Проектной деятельности </a:t>
            </a:r>
            <a:r>
              <a:rPr lang="ru-RU" sz="3200" dirty="0" err="1"/>
              <a:t>ДВФУ</a:t>
            </a:r>
            <a:endParaRPr lang="ru-RU" sz="3200" dirty="0"/>
          </a:p>
          <a:p>
            <a:pPr marL="228600" indent="-227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dirty="0" err="1"/>
              <a:t>GOLAB</a:t>
            </a:r>
            <a:r>
              <a:rPr lang="ru-RU" sz="3200" spc="-1" dirty="0"/>
              <a:t> — Мультидисциплинарная платформа для проектной деятельности</a:t>
            </a:r>
          </a:p>
          <a:p>
            <a:pPr marL="1080">
              <a:lnSpc>
                <a:spcPct val="90000"/>
              </a:lnSpc>
              <a:buClr>
                <a:srgbClr val="000000"/>
              </a:buClr>
            </a:pPr>
            <a:endParaRPr lang="ru-RU" sz="3200" spc="-1" dirty="0"/>
          </a:p>
          <a:p>
            <a:pPr marL="228600" indent="-227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dirty="0"/>
              <a:t>Виртуальные мастерские:</a:t>
            </a:r>
          </a:p>
          <a:p>
            <a:pPr marL="458280" indent="-457200">
              <a:lnSpc>
                <a:spcPct val="90000"/>
              </a:lnSpc>
              <a:buClr>
                <a:srgbClr val="000000"/>
              </a:buClr>
              <a:buFontTx/>
              <a:buChar char="-"/>
            </a:pPr>
            <a:r>
              <a:rPr lang="ru-RU" sz="3200" spc="-1" dirty="0"/>
              <a:t>«Разработка и реализация студенческих проектов» Сибирской государственной автомобильно-дорожной академии, </a:t>
            </a:r>
          </a:p>
          <a:p>
            <a:pPr marL="458280" indent="-457200">
              <a:lnSpc>
                <a:spcPct val="90000"/>
              </a:lnSpc>
              <a:buClr>
                <a:srgbClr val="000000"/>
              </a:buClr>
              <a:buFontTx/>
              <a:buChar char="-"/>
            </a:pPr>
            <a:r>
              <a:rPr lang="ru-RU" sz="3200" spc="-1" dirty="0"/>
              <a:t>сетевого сообщества педагогов-новаторов г. Москвы (руководитель </a:t>
            </a:r>
            <a:r>
              <a:rPr lang="ru-RU" sz="3200" spc="-1" dirty="0" err="1"/>
              <a:t>А.П</a:t>
            </a:r>
            <a:r>
              <a:rPr lang="ru-RU" sz="3200" spc="-1" dirty="0"/>
              <a:t>. </a:t>
            </a:r>
            <a:r>
              <a:rPr lang="ru-RU" sz="3200" spc="-1" dirty="0" err="1"/>
              <a:t>Суходимцева</a:t>
            </a:r>
            <a:r>
              <a:rPr lang="ru-RU" sz="3200" spc="-1" dirty="0"/>
              <a:t>, </a:t>
            </a:r>
            <a:r>
              <a:rPr lang="ru-RU" sz="3200" spc="-1" dirty="0" err="1"/>
              <a:t>соруководители</a:t>
            </a:r>
            <a:r>
              <a:rPr lang="ru-RU" sz="3200" spc="-1" dirty="0"/>
              <a:t> </a:t>
            </a:r>
            <a:r>
              <a:rPr lang="ru-RU" sz="3200" spc="-1" dirty="0" err="1"/>
              <a:t>М.М.Гордон</a:t>
            </a:r>
            <a:r>
              <a:rPr lang="ru-RU" sz="3200" spc="-1" dirty="0"/>
              <a:t>, </a:t>
            </a:r>
            <a:r>
              <a:rPr lang="ru-RU" sz="3200" spc="-1" dirty="0" err="1"/>
              <a:t>Л.Б.Пашолок</a:t>
            </a:r>
            <a:r>
              <a:rPr lang="ru-RU" sz="3200" spc="-1" dirty="0"/>
              <a:t>); </a:t>
            </a:r>
          </a:p>
          <a:p>
            <a:pPr marL="228600" indent="-227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dirty="0"/>
              <a:t>«</a:t>
            </a:r>
            <a:r>
              <a:rPr lang="ru-RU" sz="3200" spc="-1" dirty="0" err="1"/>
              <a:t>Life</a:t>
            </a:r>
            <a:r>
              <a:rPr lang="ru-RU" sz="3200" spc="-1" dirty="0"/>
              <a:t> </a:t>
            </a:r>
            <a:r>
              <a:rPr lang="ru-RU" sz="3200" spc="-1" dirty="0" err="1"/>
              <a:t>hacking</a:t>
            </a:r>
            <a:r>
              <a:rPr lang="ru-RU" sz="3200" spc="-1" dirty="0"/>
              <a:t>, или Виртуальное электронное обучение» (на базе </a:t>
            </a:r>
            <a:r>
              <a:rPr lang="ru-RU" sz="3200" spc="-1" dirty="0" err="1"/>
              <a:t>ТОГОАУ</a:t>
            </a:r>
            <a:r>
              <a:rPr lang="ru-RU" sz="3200" spc="-1" dirty="0"/>
              <a:t> </a:t>
            </a:r>
            <a:r>
              <a:rPr lang="ru-RU" sz="3200" spc="-1" dirty="0" err="1"/>
              <a:t>ДПО</a:t>
            </a:r>
            <a:r>
              <a:rPr lang="ru-RU" sz="3200" spc="-1" dirty="0"/>
              <a:t> «Институт повышения квалификации работников образования» </a:t>
            </a:r>
          </a:p>
          <a:p>
            <a:pPr marL="228600" indent="-227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dirty="0"/>
              <a:t>Генератор готовых решений для управления НКО Центра Грани</a:t>
            </a:r>
          </a:p>
          <a:p>
            <a:pPr marL="228600" indent="-227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dirty="0"/>
              <a:t>Конструктор публичных отчетов НКО фонда «Нужна помощь»</a:t>
            </a:r>
            <a:endParaRPr lang="ru-RU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2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31304" y="365039"/>
            <a:ext cx="11569148" cy="15035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pc="-1" dirty="0">
                <a:solidFill>
                  <a:srgbClr val="FFFFFF"/>
                </a:solidFill>
                <a:latin typeface="Calibri Light"/>
              </a:rPr>
              <a:t>Конструктор проектов</a:t>
            </a:r>
          </a:p>
          <a:p>
            <a:pPr>
              <a:lnSpc>
                <a:spcPct val="90000"/>
              </a:lnSpc>
            </a:pPr>
            <a:r>
              <a:rPr lang="ru-RU" sz="4000" spc="-1" dirty="0">
                <a:solidFill>
                  <a:srgbClr val="FFFFFF"/>
                </a:solidFill>
                <a:latin typeface="Calibri Light"/>
              </a:rPr>
              <a:t>Авторы-разработчики - Александр и Светлана </a:t>
            </a:r>
            <a:r>
              <a:rPr lang="ru-RU" sz="4000" spc="-1" dirty="0" err="1">
                <a:solidFill>
                  <a:srgbClr val="FFFFFF"/>
                </a:solidFill>
                <a:latin typeface="Calibri Light"/>
              </a:rPr>
              <a:t>Прутченковы</a:t>
            </a:r>
            <a:endParaRPr lang="ru-RU" sz="4000" strike="noStrike" spc="-1" dirty="0">
              <a:latin typeface="Arial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0348" t="16540" r="6199" b="19296"/>
          <a:stretch/>
        </p:blipFill>
        <p:spPr bwMode="auto">
          <a:xfrm>
            <a:off x="0" y="1868556"/>
            <a:ext cx="4704522" cy="3639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t="6414" r="14036" b="12182"/>
          <a:stretch/>
        </p:blipFill>
        <p:spPr>
          <a:xfrm>
            <a:off x="7840980" y="1364973"/>
            <a:ext cx="4253948" cy="27166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49064" t="15970" r="1551" b="5038"/>
          <a:stretch/>
        </p:blipFill>
        <p:spPr bwMode="auto">
          <a:xfrm>
            <a:off x="4797288" y="3121192"/>
            <a:ext cx="4293704" cy="353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222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31304" y="365039"/>
            <a:ext cx="11569148" cy="11722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4000" b="1" spc="-1" dirty="0">
              <a:solidFill>
                <a:srgbClr val="FFFFFF"/>
              </a:solidFill>
              <a:latin typeface="Calibri Light"/>
            </a:endParaRPr>
          </a:p>
          <a:p>
            <a:pPr algn="ctr">
              <a:lnSpc>
                <a:spcPct val="90000"/>
              </a:lnSpc>
            </a:pPr>
            <a:r>
              <a:rPr lang="ru-RU" sz="4000" b="1" spc="-1" dirty="0" err="1">
                <a:solidFill>
                  <a:srgbClr val="FFFFFF"/>
                </a:solidFill>
                <a:latin typeface="Calibri Light"/>
              </a:rPr>
              <a:t>Дидактор</a:t>
            </a:r>
            <a:endParaRPr lang="ru-RU" sz="4000" b="1" spc="-1" dirty="0">
              <a:solidFill>
                <a:srgbClr val="FFFFFF"/>
              </a:solidFill>
              <a:latin typeface="Calibri Light"/>
            </a:endParaRPr>
          </a:p>
          <a:p>
            <a:pPr algn="ctr">
              <a:lnSpc>
                <a:spcPct val="90000"/>
              </a:lnSpc>
            </a:pPr>
            <a:r>
              <a:rPr lang="ru-RU" sz="4000" b="1" spc="-1" dirty="0">
                <a:solidFill>
                  <a:srgbClr val="FFFFFF"/>
                </a:solidFill>
                <a:latin typeface="Calibri Light"/>
              </a:rPr>
              <a:t>педагогическая практика</a:t>
            </a:r>
            <a:endParaRPr lang="ru-RU" sz="4000" strike="noStrike" spc="-1" dirty="0">
              <a:latin typeface="Arial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3950" t="16255" r="36664" b="21863"/>
          <a:stretch/>
        </p:blipFill>
        <p:spPr bwMode="auto">
          <a:xfrm>
            <a:off x="0" y="1987826"/>
            <a:ext cx="5628033" cy="3538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317" t="16255" r="36504" b="11312"/>
          <a:stretch/>
        </p:blipFill>
        <p:spPr bwMode="auto">
          <a:xfrm>
            <a:off x="6115877" y="1987825"/>
            <a:ext cx="4790661" cy="3538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9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31304" y="365039"/>
            <a:ext cx="11569148" cy="11722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4000" b="1" spc="-1" dirty="0">
              <a:solidFill>
                <a:srgbClr val="FFFFFF"/>
              </a:solidFill>
              <a:latin typeface="Calibri Light"/>
            </a:endParaRPr>
          </a:p>
          <a:p>
            <a:pPr algn="ctr">
              <a:lnSpc>
                <a:spcPct val="90000"/>
              </a:lnSpc>
            </a:pPr>
            <a:r>
              <a:rPr lang="ru-RU" sz="4000" b="1" spc="-1" dirty="0">
                <a:solidFill>
                  <a:srgbClr val="FFFFFF"/>
                </a:solidFill>
                <a:latin typeface="Calibri Light"/>
              </a:rPr>
              <a:t>Онлайн-конструктор для виртуальной мастерской «Разработка и реализация студенческих проектов»</a:t>
            </a:r>
            <a:endParaRPr lang="ru-RU" sz="400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361"/>
            <a:ext cx="4492487" cy="44442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1427" y="1921361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 помощью мастерской педагоги смогут оказывать более эффективное психолого-педагогическое сопровождение формирования компетентности студентов на всех этапах проектного цикла, а студенты смогут более осознанно включаться в проектную деятельность, развивая при этом </a:t>
            </a:r>
            <a:r>
              <a:rPr lang="ru-RU" sz="2400" dirty="0" err="1"/>
              <a:t>субъектность</a:t>
            </a:r>
            <a:r>
              <a:rPr lang="ru-RU" sz="2400" dirty="0"/>
              <a:t>, самостоятельность, инициативность и интерес к решению социально-значимых проблем современности.</a:t>
            </a:r>
          </a:p>
          <a:p>
            <a:r>
              <a:rPr lang="ru-RU" sz="2400" dirty="0"/>
              <a:t>Используя методические материалы мастерской, можно своевременно предупредить и снять определенные риски проектной 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52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31304" y="365039"/>
            <a:ext cx="11569148" cy="8541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4000" b="1" spc="-1" dirty="0">
              <a:solidFill>
                <a:srgbClr val="FFFFFF"/>
              </a:solidFill>
              <a:latin typeface="Calibri Light"/>
            </a:endParaRPr>
          </a:p>
          <a:p>
            <a:pPr algn="ctr">
              <a:lnSpc>
                <a:spcPct val="90000"/>
              </a:lnSpc>
            </a:pPr>
            <a:r>
              <a:rPr lang="ru-RU" sz="4000" b="1" spc="-1" dirty="0">
                <a:solidFill>
                  <a:srgbClr val="FFFFFF"/>
                </a:solidFill>
                <a:latin typeface="Calibri Light"/>
              </a:rPr>
              <a:t>Генератор готовых решений для управления НКО</a:t>
            </a:r>
            <a:endParaRPr lang="ru-RU" sz="4000" strike="noStrike" spc="-1" dirty="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9095" y="1921361"/>
            <a:ext cx="5367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18" t="18148" r="43587" b="14766"/>
          <a:stretch/>
        </p:blipFill>
        <p:spPr>
          <a:xfrm>
            <a:off x="132522" y="1847171"/>
            <a:ext cx="5751443" cy="45985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6487" y="1847171"/>
            <a:ext cx="61755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Весь контент упакован в три формата, удобных для использования: чек-листы, пошаговые инструкции — ”</a:t>
            </a:r>
            <a:r>
              <a:rPr lang="ru-RU" sz="2400" dirty="0" err="1"/>
              <a:t>рискометры</a:t>
            </a:r>
            <a:r>
              <a:rPr lang="ru-RU" sz="2400" dirty="0"/>
              <a:t>” и калькуляторы для подсчета бюджетов. </a:t>
            </a:r>
          </a:p>
          <a:p>
            <a:r>
              <a:rPr lang="ru-RU" sz="2400" dirty="0"/>
              <a:t>А также полезные материалы и инструменты, опубликованные в открытом доступе, в разделах “Библиотека”. </a:t>
            </a:r>
          </a:p>
          <a:p>
            <a:r>
              <a:rPr lang="ru-RU" sz="2400" dirty="0"/>
              <a:t>Пользоваться подготовленными инструментами можно в формате онлайн или скачать чек-листы и таблицы для подсчета бюджетов.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18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389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Юрий Козырев</dc:creator>
  <dc:description/>
  <cp:lastModifiedBy>Богинская</cp:lastModifiedBy>
  <cp:revision>85</cp:revision>
  <dcterms:created xsi:type="dcterms:W3CDTF">2020-11-01T12:52:57Z</dcterms:created>
  <dcterms:modified xsi:type="dcterms:W3CDTF">2021-05-05T07:03:38Z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