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86" r:id="rId4"/>
    <p:sldId id="287" r:id="rId5"/>
    <p:sldId id="288" r:id="rId6"/>
    <p:sldId id="289" r:id="rId7"/>
    <p:sldId id="290" r:id="rId8"/>
    <p:sldId id="292" r:id="rId9"/>
    <p:sldId id="293" r:id="rId10"/>
    <p:sldId id="294" r:id="rId11"/>
    <p:sldId id="266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4" r:id="rId21"/>
    <p:sldId id="305" r:id="rId22"/>
    <p:sldId id="306" r:id="rId23"/>
    <p:sldId id="307" r:id="rId24"/>
    <p:sldId id="308" r:id="rId25"/>
    <p:sldId id="312" r:id="rId26"/>
    <p:sldId id="281" r:id="rId27"/>
    <p:sldId id="31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Москаленко" initials="ЕМ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1085A3"/>
    <a:srgbClr val="508CB1"/>
    <a:srgbClr val="4CA2A2"/>
    <a:srgbClr val="5DAA92"/>
    <a:srgbClr val="9C9DAC"/>
    <a:srgbClr val="B9817F"/>
    <a:srgbClr val="4E93AC"/>
    <a:srgbClr val="86CBEF"/>
    <a:srgbClr val="775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3" autoAdjust="0"/>
  </p:normalViewPr>
  <p:slideViewPr>
    <p:cSldViewPr snapToGrid="0">
      <p:cViewPr>
        <p:scale>
          <a:sx n="76" d="100"/>
          <a:sy n="76" d="100"/>
        </p:scale>
        <p:origin x="-480" y="1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9033974919802E-2"/>
          <c:y val="8.7708411448568932E-2"/>
          <c:w val="0.82174686497521143"/>
          <c:h val="0.81288026496687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ЭГ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12.5</c:v>
                </c:pt>
                <c:pt idx="1">
                  <c:v>40.630000000000003</c:v>
                </c:pt>
                <c:pt idx="2">
                  <c:v>46.88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FA-4F2D-BB83-B0F9F4B01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285568"/>
        <c:axId val="8287360"/>
      </c:barChart>
      <c:catAx>
        <c:axId val="8285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7360"/>
        <c:crosses val="autoZero"/>
        <c:auto val="1"/>
        <c:lblAlgn val="ctr"/>
        <c:lblOffset val="100"/>
        <c:noMultiLvlLbl val="0"/>
      </c:catAx>
      <c:valAx>
        <c:axId val="828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56E09-8C55-4A4A-9C0A-90E4FB6852BC}" type="doc">
      <dgm:prSet loTypeId="urn:microsoft.com/office/officeart/2005/8/layout/venn1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5AC7122-2C0B-4CDD-8571-66E3880D0354}">
      <dgm:prSet phldrT="[Текст]" custT="1"/>
      <dgm:spPr/>
      <dgm:t>
        <a:bodyPr/>
        <a:lstStyle/>
        <a:p>
          <a:r>
            <a:rPr lang="ru-RU" sz="2800" dirty="0" err="1"/>
            <a:t>самомотивация</a:t>
          </a:r>
          <a:endParaRPr lang="ru-RU" sz="2800" dirty="0"/>
        </a:p>
      </dgm:t>
    </dgm:pt>
    <dgm:pt modelId="{7E4060B0-00C7-4EA3-BE99-4CF8BE03FF4A}" type="parTrans" cxnId="{49C62872-50C3-42F5-A572-7C2A3D10DA34}">
      <dgm:prSet/>
      <dgm:spPr/>
      <dgm:t>
        <a:bodyPr/>
        <a:lstStyle/>
        <a:p>
          <a:endParaRPr lang="ru-RU" sz="3200"/>
        </a:p>
      </dgm:t>
    </dgm:pt>
    <dgm:pt modelId="{12FA33FB-054F-4EA7-916F-EE752507617C}" type="sibTrans" cxnId="{49C62872-50C3-42F5-A572-7C2A3D10DA34}">
      <dgm:prSet/>
      <dgm:spPr/>
      <dgm:t>
        <a:bodyPr/>
        <a:lstStyle/>
        <a:p>
          <a:endParaRPr lang="ru-RU" sz="3200"/>
        </a:p>
      </dgm:t>
    </dgm:pt>
    <dgm:pt modelId="{8AC62D43-4901-4530-A1CE-969C81F98E97}">
      <dgm:prSet phldrT="[Текст]" custT="1"/>
      <dgm:spPr/>
      <dgm:t>
        <a:bodyPr/>
        <a:lstStyle/>
        <a:p>
          <a:r>
            <a:rPr lang="ru-RU" sz="2800" dirty="0"/>
            <a:t>коммуникативные </a:t>
          </a:r>
          <a:endParaRPr lang="en-US" sz="2800" dirty="0"/>
        </a:p>
        <a:p>
          <a:r>
            <a:rPr lang="ru-RU" sz="2800" dirty="0"/>
            <a:t>навыки</a:t>
          </a:r>
        </a:p>
      </dgm:t>
    </dgm:pt>
    <dgm:pt modelId="{99322A82-4F2F-408D-8409-3BABC0157CFF}" type="parTrans" cxnId="{ACFC1A2C-5193-41C3-859D-2D5CE7CEBEC8}">
      <dgm:prSet/>
      <dgm:spPr/>
      <dgm:t>
        <a:bodyPr/>
        <a:lstStyle/>
        <a:p>
          <a:endParaRPr lang="ru-RU" sz="3200"/>
        </a:p>
      </dgm:t>
    </dgm:pt>
    <dgm:pt modelId="{CF5AEFB0-545E-4B2D-9F9D-D2CBA240407E}" type="sibTrans" cxnId="{ACFC1A2C-5193-41C3-859D-2D5CE7CEBEC8}">
      <dgm:prSet/>
      <dgm:spPr/>
      <dgm:t>
        <a:bodyPr/>
        <a:lstStyle/>
        <a:p>
          <a:endParaRPr lang="ru-RU" sz="3200"/>
        </a:p>
      </dgm:t>
    </dgm:pt>
    <dgm:pt modelId="{17195D25-9317-498A-9AF6-B3EE444B5F83}">
      <dgm:prSet phldrT="[Текст]" custT="1"/>
      <dgm:spPr/>
      <dgm:t>
        <a:bodyPr/>
        <a:lstStyle/>
        <a:p>
          <a:r>
            <a:rPr lang="ru-RU" sz="2800" dirty="0"/>
            <a:t>стремление </a:t>
          </a:r>
          <a:br>
            <a:rPr lang="ru-RU" sz="2800" dirty="0"/>
          </a:br>
          <a:r>
            <a:rPr lang="ru-RU" sz="2800" dirty="0"/>
            <a:t>к самообразованию и саморазвитию</a:t>
          </a:r>
        </a:p>
      </dgm:t>
    </dgm:pt>
    <dgm:pt modelId="{5EE2DC51-DCC9-401F-9FDF-C08776AD031F}" type="parTrans" cxnId="{A953186E-44EB-48E1-9621-CE6725C215AC}">
      <dgm:prSet/>
      <dgm:spPr/>
      <dgm:t>
        <a:bodyPr/>
        <a:lstStyle/>
        <a:p>
          <a:endParaRPr lang="ru-RU" sz="3200"/>
        </a:p>
      </dgm:t>
    </dgm:pt>
    <dgm:pt modelId="{959AEAEB-123C-4EFF-AC44-177995B95BED}" type="sibTrans" cxnId="{A953186E-44EB-48E1-9621-CE6725C215AC}">
      <dgm:prSet/>
      <dgm:spPr/>
      <dgm:t>
        <a:bodyPr/>
        <a:lstStyle/>
        <a:p>
          <a:endParaRPr lang="ru-RU" sz="3200"/>
        </a:p>
      </dgm:t>
    </dgm:pt>
    <dgm:pt modelId="{39DE1EFA-BB9A-4ABB-96F7-C6B1150E8986}">
      <dgm:prSet custT="1"/>
      <dgm:spPr/>
      <dgm:t>
        <a:bodyPr/>
        <a:lstStyle/>
        <a:p>
          <a:r>
            <a:rPr lang="ru-RU" sz="2800" dirty="0"/>
            <a:t>эмпатия</a:t>
          </a:r>
        </a:p>
      </dgm:t>
    </dgm:pt>
    <dgm:pt modelId="{A57ECCD9-DFB6-4E05-813E-EFECE7E7D0BB}" type="parTrans" cxnId="{49B05A4C-4812-4B83-9489-FF7E0C0AC6AD}">
      <dgm:prSet/>
      <dgm:spPr/>
      <dgm:t>
        <a:bodyPr/>
        <a:lstStyle/>
        <a:p>
          <a:endParaRPr lang="ru-RU" sz="3200"/>
        </a:p>
      </dgm:t>
    </dgm:pt>
    <dgm:pt modelId="{E8A5F0FF-86B9-4FF7-A867-885FDEE21C4C}" type="sibTrans" cxnId="{49B05A4C-4812-4B83-9489-FF7E0C0AC6AD}">
      <dgm:prSet/>
      <dgm:spPr/>
      <dgm:t>
        <a:bodyPr/>
        <a:lstStyle/>
        <a:p>
          <a:endParaRPr lang="ru-RU" sz="3200"/>
        </a:p>
      </dgm:t>
    </dgm:pt>
    <dgm:pt modelId="{37989145-F26F-459E-9813-DF298B55BDEE}">
      <dgm:prSet custT="1"/>
      <dgm:spPr/>
      <dgm:t>
        <a:bodyPr/>
        <a:lstStyle/>
        <a:p>
          <a:r>
            <a:rPr lang="ru-RU" sz="2800" dirty="0"/>
            <a:t>эмоциональный интеллект</a:t>
          </a:r>
        </a:p>
      </dgm:t>
    </dgm:pt>
    <dgm:pt modelId="{0A821654-EEA3-42DA-BDED-E1CA20A9AF1F}" type="parTrans" cxnId="{393ED0B2-1CC6-482C-8951-33BFBA6CD768}">
      <dgm:prSet/>
      <dgm:spPr/>
      <dgm:t>
        <a:bodyPr/>
        <a:lstStyle/>
        <a:p>
          <a:endParaRPr lang="ru-RU" sz="3200"/>
        </a:p>
      </dgm:t>
    </dgm:pt>
    <dgm:pt modelId="{6ECAE2DE-89A7-4284-9100-C4FC0C3BBD6B}" type="sibTrans" cxnId="{393ED0B2-1CC6-482C-8951-33BFBA6CD768}">
      <dgm:prSet/>
      <dgm:spPr/>
      <dgm:t>
        <a:bodyPr/>
        <a:lstStyle/>
        <a:p>
          <a:endParaRPr lang="ru-RU" sz="3200"/>
        </a:p>
      </dgm:t>
    </dgm:pt>
    <dgm:pt modelId="{897D4A09-56F6-4D76-B9E1-6F23E2474B98}">
      <dgm:prSet custT="1"/>
      <dgm:spPr/>
      <dgm:t>
        <a:bodyPr/>
        <a:lstStyle/>
        <a:p>
          <a:r>
            <a:rPr lang="ru-RU" sz="2800" dirty="0" err="1"/>
            <a:t>стрессо</a:t>
          </a:r>
          <a:r>
            <a:rPr lang="ru-RU" sz="2800" dirty="0"/>
            <a:t>-устойчивость</a:t>
          </a:r>
        </a:p>
      </dgm:t>
    </dgm:pt>
    <dgm:pt modelId="{33575FF2-3CED-4DC4-94A6-BDA4E63055E7}" type="parTrans" cxnId="{8E253DE8-2C21-41D0-A31B-203EA4B70CB8}">
      <dgm:prSet/>
      <dgm:spPr/>
      <dgm:t>
        <a:bodyPr/>
        <a:lstStyle/>
        <a:p>
          <a:endParaRPr lang="ru-RU" sz="3200"/>
        </a:p>
      </dgm:t>
    </dgm:pt>
    <dgm:pt modelId="{0BD1D144-67B8-4044-8611-1B7D485ED9C3}" type="sibTrans" cxnId="{8E253DE8-2C21-41D0-A31B-203EA4B70CB8}">
      <dgm:prSet/>
      <dgm:spPr/>
      <dgm:t>
        <a:bodyPr/>
        <a:lstStyle/>
        <a:p>
          <a:endParaRPr lang="ru-RU" sz="3200"/>
        </a:p>
      </dgm:t>
    </dgm:pt>
    <dgm:pt modelId="{2BB855CC-0E66-4E21-A276-CBA9891C3DF5}" type="pres">
      <dgm:prSet presAssocID="{0DA56E09-8C55-4A4A-9C0A-90E4FB6852B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3F9A3E-279A-47CA-A5B1-AB6E93CC7EFA}" type="pres">
      <dgm:prSet presAssocID="{A5AC7122-2C0B-4CDD-8571-66E3880D0354}" presName="circ1" presStyleLbl="vennNode1" presStyleIdx="0" presStyleCnt="6" custScaleX="151754" custScaleY="146639" custLinFactNeighborX="6857" custLinFactNeighborY="-13441"/>
      <dgm:spPr/>
    </dgm:pt>
    <dgm:pt modelId="{43D2FA43-797C-4FE8-B14D-2C490BED32D4}" type="pres">
      <dgm:prSet presAssocID="{A5AC7122-2C0B-4CDD-8571-66E3880D0354}" presName="circ1Tx" presStyleLbl="revTx" presStyleIdx="0" presStyleCnt="0" custScaleX="200606" custLinFactNeighborX="9524" custLinFactNeighborY="-12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436E4-D7B0-44C0-AEC2-0C8A03F12BFE}" type="pres">
      <dgm:prSet presAssocID="{8AC62D43-4901-4530-A1CE-969C81F98E97}" presName="circ2" presStyleLbl="vennNode1" presStyleIdx="1" presStyleCnt="6" custScaleX="151754" custScaleY="146639" custLinFactNeighborX="26456" custLinFactNeighborY="-8136"/>
      <dgm:spPr/>
    </dgm:pt>
    <dgm:pt modelId="{D4D876FD-9C11-44DB-A73E-2B3B5F4D8FCF}" type="pres">
      <dgm:prSet presAssocID="{8AC62D43-4901-4530-A1CE-969C81F98E97}" presName="circ2Tx" presStyleLbl="revTx" presStyleIdx="0" presStyleCnt="0" custScaleX="188654" custLinFactNeighborX="4116" custLinFactNeighborY="156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D6D58-F9E4-404B-80B4-ADDD95CB95EA}" type="pres">
      <dgm:prSet presAssocID="{39DE1EFA-BB9A-4ABB-96F7-C6B1150E8986}" presName="circ3" presStyleLbl="vennNode1" presStyleIdx="2" presStyleCnt="6" custScaleX="151754" custScaleY="146639" custLinFactNeighborX="28662" custLinFactNeighborY="4343"/>
      <dgm:spPr/>
    </dgm:pt>
    <dgm:pt modelId="{04D1CE25-A6BE-4A08-A77C-A9BA9C668B3E}" type="pres">
      <dgm:prSet presAssocID="{39DE1EFA-BB9A-4ABB-96F7-C6B1150E8986}" presName="circ3Tx" presStyleLbl="revTx" presStyleIdx="0" presStyleCnt="0" custScaleX="101420" custLinFactNeighborX="18759" custLinFactNeighborY="81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35A0C-9C5E-412A-A6D2-FF2925804E13}" type="pres">
      <dgm:prSet presAssocID="{17195D25-9317-498A-9AF6-B3EE444B5F83}" presName="circ4" presStyleLbl="vennNode1" presStyleIdx="3" presStyleCnt="6" custScaleX="151754" custScaleY="146639" custLinFactNeighborX="-1737" custLinFactNeighborY="26056"/>
      <dgm:spPr/>
    </dgm:pt>
    <dgm:pt modelId="{43E15633-2227-48F1-ACB1-084ED1361DD4}" type="pres">
      <dgm:prSet presAssocID="{17195D25-9317-498A-9AF6-B3EE444B5F83}" presName="circ4Tx" presStyleLbl="revTx" presStyleIdx="0" presStyleCnt="0" custScaleX="185025" custLinFactNeighborX="7143" custLinFactNeighborY="86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40BAB-A44E-45C8-B001-4C8955221D27}" type="pres">
      <dgm:prSet presAssocID="{37989145-F26F-459E-9813-DF298B55BDEE}" presName="circ5" presStyleLbl="vennNode1" presStyleIdx="4" presStyleCnt="6" custScaleX="151754" custScaleY="146639" custLinFactNeighborX="-26209" custLinFactNeighborY="15634"/>
      <dgm:spPr/>
    </dgm:pt>
    <dgm:pt modelId="{16C833D7-7296-4AB8-9015-D3C4347AF6DF}" type="pres">
      <dgm:prSet presAssocID="{37989145-F26F-459E-9813-DF298B55BDEE}" presName="circ5Tx" presStyleLbl="revTx" presStyleIdx="0" presStyleCnt="0" custScaleX="148465" custLinFactNeighborX="8794" custLinFactNeighborY="113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DA7B0-3938-437B-9E14-25D7C55A7D90}" type="pres">
      <dgm:prSet presAssocID="{897D4A09-56F6-4D76-B9E1-6F23E2474B98}" presName="circ6" presStyleLbl="vennNode1" presStyleIdx="5" presStyleCnt="6" custScaleX="151754" custScaleY="146639" custLinFactNeighborX="-15634" custLinFactNeighborY="-15634"/>
      <dgm:spPr/>
    </dgm:pt>
    <dgm:pt modelId="{8DAF5F07-1C7F-4C25-B224-B52961B6B53D}" type="pres">
      <dgm:prSet presAssocID="{897D4A09-56F6-4D76-B9E1-6F23E2474B98}" presName="circ6Tx" presStyleLbl="revTx" presStyleIdx="0" presStyleCnt="0" custScaleX="130774" custLinFactNeighborX="8165" custLinFactNeighborY="-4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C1A2C-5193-41C3-859D-2D5CE7CEBEC8}" srcId="{0DA56E09-8C55-4A4A-9C0A-90E4FB6852BC}" destId="{8AC62D43-4901-4530-A1CE-969C81F98E97}" srcOrd="1" destOrd="0" parTransId="{99322A82-4F2F-408D-8409-3BABC0157CFF}" sibTransId="{CF5AEFB0-545E-4B2D-9F9D-D2CBA240407E}"/>
    <dgm:cxn modelId="{49B05A4C-4812-4B83-9489-FF7E0C0AC6AD}" srcId="{0DA56E09-8C55-4A4A-9C0A-90E4FB6852BC}" destId="{39DE1EFA-BB9A-4ABB-96F7-C6B1150E8986}" srcOrd="2" destOrd="0" parTransId="{A57ECCD9-DFB6-4E05-813E-EFECE7E7D0BB}" sibTransId="{E8A5F0FF-86B9-4FF7-A867-885FDEE21C4C}"/>
    <dgm:cxn modelId="{EE9D3192-CDC1-40C6-A163-58357B749209}" type="presOf" srcId="{17195D25-9317-498A-9AF6-B3EE444B5F83}" destId="{43E15633-2227-48F1-ACB1-084ED1361DD4}" srcOrd="0" destOrd="0" presId="urn:microsoft.com/office/officeart/2005/8/layout/venn1"/>
    <dgm:cxn modelId="{FE05A92F-67D5-4B62-82C1-A6B7D240FA56}" type="presOf" srcId="{39DE1EFA-BB9A-4ABB-96F7-C6B1150E8986}" destId="{04D1CE25-A6BE-4A08-A77C-A9BA9C668B3E}" srcOrd="0" destOrd="0" presId="urn:microsoft.com/office/officeart/2005/8/layout/venn1"/>
    <dgm:cxn modelId="{8E253DE8-2C21-41D0-A31B-203EA4B70CB8}" srcId="{0DA56E09-8C55-4A4A-9C0A-90E4FB6852BC}" destId="{897D4A09-56F6-4D76-B9E1-6F23E2474B98}" srcOrd="5" destOrd="0" parTransId="{33575FF2-3CED-4DC4-94A6-BDA4E63055E7}" sibTransId="{0BD1D144-67B8-4044-8611-1B7D485ED9C3}"/>
    <dgm:cxn modelId="{3BE2B806-746C-49A1-A26B-216B7A799227}" type="presOf" srcId="{37989145-F26F-459E-9813-DF298B55BDEE}" destId="{16C833D7-7296-4AB8-9015-D3C4347AF6DF}" srcOrd="0" destOrd="0" presId="urn:microsoft.com/office/officeart/2005/8/layout/venn1"/>
    <dgm:cxn modelId="{CCC07588-1782-4670-BFAD-1240645C9155}" type="presOf" srcId="{0DA56E09-8C55-4A4A-9C0A-90E4FB6852BC}" destId="{2BB855CC-0E66-4E21-A276-CBA9891C3DF5}" srcOrd="0" destOrd="0" presId="urn:microsoft.com/office/officeart/2005/8/layout/venn1"/>
    <dgm:cxn modelId="{6B475A05-BD55-406C-951D-5D2E2E8FB57D}" type="presOf" srcId="{897D4A09-56F6-4D76-B9E1-6F23E2474B98}" destId="{8DAF5F07-1C7F-4C25-B224-B52961B6B53D}" srcOrd="0" destOrd="0" presId="urn:microsoft.com/office/officeart/2005/8/layout/venn1"/>
    <dgm:cxn modelId="{49C62872-50C3-42F5-A572-7C2A3D10DA34}" srcId="{0DA56E09-8C55-4A4A-9C0A-90E4FB6852BC}" destId="{A5AC7122-2C0B-4CDD-8571-66E3880D0354}" srcOrd="0" destOrd="0" parTransId="{7E4060B0-00C7-4EA3-BE99-4CF8BE03FF4A}" sibTransId="{12FA33FB-054F-4EA7-916F-EE752507617C}"/>
    <dgm:cxn modelId="{393ED0B2-1CC6-482C-8951-33BFBA6CD768}" srcId="{0DA56E09-8C55-4A4A-9C0A-90E4FB6852BC}" destId="{37989145-F26F-459E-9813-DF298B55BDEE}" srcOrd="4" destOrd="0" parTransId="{0A821654-EEA3-42DA-BDED-E1CA20A9AF1F}" sibTransId="{6ECAE2DE-89A7-4284-9100-C4FC0C3BBD6B}"/>
    <dgm:cxn modelId="{4B2EB77B-D3FB-4780-9E6A-0F9BF876FD66}" type="presOf" srcId="{8AC62D43-4901-4530-A1CE-969C81F98E97}" destId="{D4D876FD-9C11-44DB-A73E-2B3B5F4D8FCF}" srcOrd="0" destOrd="0" presId="urn:microsoft.com/office/officeart/2005/8/layout/venn1"/>
    <dgm:cxn modelId="{A953186E-44EB-48E1-9621-CE6725C215AC}" srcId="{0DA56E09-8C55-4A4A-9C0A-90E4FB6852BC}" destId="{17195D25-9317-498A-9AF6-B3EE444B5F83}" srcOrd="3" destOrd="0" parTransId="{5EE2DC51-DCC9-401F-9FDF-C08776AD031F}" sibTransId="{959AEAEB-123C-4EFF-AC44-177995B95BED}"/>
    <dgm:cxn modelId="{18D84CA1-4F6C-41E2-B61A-87DCEC260489}" type="presOf" srcId="{A5AC7122-2C0B-4CDD-8571-66E3880D0354}" destId="{43D2FA43-797C-4FE8-B14D-2C490BED32D4}" srcOrd="0" destOrd="0" presId="urn:microsoft.com/office/officeart/2005/8/layout/venn1"/>
    <dgm:cxn modelId="{C2F3CE88-914F-4607-BEBD-395518DA0DBA}" type="presParOf" srcId="{2BB855CC-0E66-4E21-A276-CBA9891C3DF5}" destId="{943F9A3E-279A-47CA-A5B1-AB6E93CC7EFA}" srcOrd="0" destOrd="0" presId="urn:microsoft.com/office/officeart/2005/8/layout/venn1"/>
    <dgm:cxn modelId="{D2429D69-38C0-41CD-8ED8-4A99D345E2D9}" type="presParOf" srcId="{2BB855CC-0E66-4E21-A276-CBA9891C3DF5}" destId="{43D2FA43-797C-4FE8-B14D-2C490BED32D4}" srcOrd="1" destOrd="0" presId="urn:microsoft.com/office/officeart/2005/8/layout/venn1"/>
    <dgm:cxn modelId="{DE930984-3BEA-4D1B-8D4A-E61BB255B941}" type="presParOf" srcId="{2BB855CC-0E66-4E21-A276-CBA9891C3DF5}" destId="{7FA436E4-D7B0-44C0-AEC2-0C8A03F12BFE}" srcOrd="2" destOrd="0" presId="urn:microsoft.com/office/officeart/2005/8/layout/venn1"/>
    <dgm:cxn modelId="{890B09B3-9A18-4670-AB91-21C681C4786E}" type="presParOf" srcId="{2BB855CC-0E66-4E21-A276-CBA9891C3DF5}" destId="{D4D876FD-9C11-44DB-A73E-2B3B5F4D8FCF}" srcOrd="3" destOrd="0" presId="urn:microsoft.com/office/officeart/2005/8/layout/venn1"/>
    <dgm:cxn modelId="{05CCA607-C216-4BF9-8DC4-9D4260E56C56}" type="presParOf" srcId="{2BB855CC-0E66-4E21-A276-CBA9891C3DF5}" destId="{B08D6D58-F9E4-404B-80B4-ADDD95CB95EA}" srcOrd="4" destOrd="0" presId="urn:microsoft.com/office/officeart/2005/8/layout/venn1"/>
    <dgm:cxn modelId="{51C5C7E4-F7B3-4FE2-A0C0-1AB00EF6891F}" type="presParOf" srcId="{2BB855CC-0E66-4E21-A276-CBA9891C3DF5}" destId="{04D1CE25-A6BE-4A08-A77C-A9BA9C668B3E}" srcOrd="5" destOrd="0" presId="urn:microsoft.com/office/officeart/2005/8/layout/venn1"/>
    <dgm:cxn modelId="{77BF9F11-316A-41AF-AD86-1B0F5810BDDC}" type="presParOf" srcId="{2BB855CC-0E66-4E21-A276-CBA9891C3DF5}" destId="{6E235A0C-9C5E-412A-A6D2-FF2925804E13}" srcOrd="6" destOrd="0" presId="urn:microsoft.com/office/officeart/2005/8/layout/venn1"/>
    <dgm:cxn modelId="{26368523-2D07-43A9-863E-1F4D610F2E78}" type="presParOf" srcId="{2BB855CC-0E66-4E21-A276-CBA9891C3DF5}" destId="{43E15633-2227-48F1-ACB1-084ED1361DD4}" srcOrd="7" destOrd="0" presId="urn:microsoft.com/office/officeart/2005/8/layout/venn1"/>
    <dgm:cxn modelId="{EE3CFD2D-5EF3-4C1A-8407-42463BD4E13F}" type="presParOf" srcId="{2BB855CC-0E66-4E21-A276-CBA9891C3DF5}" destId="{7D040BAB-A44E-45C8-B001-4C8955221D27}" srcOrd="8" destOrd="0" presId="urn:microsoft.com/office/officeart/2005/8/layout/venn1"/>
    <dgm:cxn modelId="{D4CCA0BE-90CD-44F5-BAF8-0A7AB00380F4}" type="presParOf" srcId="{2BB855CC-0E66-4E21-A276-CBA9891C3DF5}" destId="{16C833D7-7296-4AB8-9015-D3C4347AF6DF}" srcOrd="9" destOrd="0" presId="urn:microsoft.com/office/officeart/2005/8/layout/venn1"/>
    <dgm:cxn modelId="{FB9B1603-FB9B-48BB-BF09-FC724F15F0C7}" type="presParOf" srcId="{2BB855CC-0E66-4E21-A276-CBA9891C3DF5}" destId="{F70DA7B0-3938-437B-9E14-25D7C55A7D90}" srcOrd="10" destOrd="0" presId="urn:microsoft.com/office/officeart/2005/8/layout/venn1"/>
    <dgm:cxn modelId="{FBD26E3E-8E0E-4D4C-9177-50221F8979EA}" type="presParOf" srcId="{2BB855CC-0E66-4E21-A276-CBA9891C3DF5}" destId="{8DAF5F07-1C7F-4C25-B224-B52961B6B53D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A56E09-8C55-4A4A-9C0A-90E4FB6852BC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5AC7122-2C0B-4CDD-8571-66E3880D0354}">
      <dgm:prSet phldrT="[Текст]" custT="1"/>
      <dgm:spPr/>
      <dgm:t>
        <a:bodyPr/>
        <a:lstStyle/>
        <a:p>
          <a:r>
            <a:rPr lang="ru-RU" sz="2400" dirty="0"/>
            <a:t>Самосогласованность личности</a:t>
          </a:r>
        </a:p>
      </dgm:t>
    </dgm:pt>
    <dgm:pt modelId="{7E4060B0-00C7-4EA3-BE99-4CF8BE03FF4A}" type="parTrans" cxnId="{49C62872-50C3-42F5-A572-7C2A3D10DA34}">
      <dgm:prSet/>
      <dgm:spPr/>
      <dgm:t>
        <a:bodyPr/>
        <a:lstStyle/>
        <a:p>
          <a:endParaRPr lang="ru-RU" sz="2400"/>
        </a:p>
      </dgm:t>
    </dgm:pt>
    <dgm:pt modelId="{12FA33FB-054F-4EA7-916F-EE752507617C}" type="sibTrans" cxnId="{49C62872-50C3-42F5-A572-7C2A3D10DA34}">
      <dgm:prSet/>
      <dgm:spPr/>
      <dgm:t>
        <a:bodyPr/>
        <a:lstStyle/>
        <a:p>
          <a:endParaRPr lang="ru-RU" sz="2400"/>
        </a:p>
      </dgm:t>
    </dgm:pt>
    <dgm:pt modelId="{763CA0EF-177F-4DF4-A8FF-01914FAEAC6D}">
      <dgm:prSet phldrT="[Текст]" custT="1"/>
      <dgm:spPr/>
      <dgm:t>
        <a:bodyPr/>
        <a:lstStyle/>
        <a:p>
          <a:r>
            <a:rPr lang="ru-RU" sz="2400" dirty="0"/>
            <a:t>Самоудовлетворенность</a:t>
          </a:r>
        </a:p>
      </dgm:t>
    </dgm:pt>
    <dgm:pt modelId="{8183D872-A378-4512-AC35-891C424A013E}" type="parTrans" cxnId="{20ACBB9B-E1CF-4FBF-A0D5-6CB63498CB48}">
      <dgm:prSet/>
      <dgm:spPr/>
      <dgm:t>
        <a:bodyPr/>
        <a:lstStyle/>
        <a:p>
          <a:endParaRPr lang="ru-RU" sz="2400"/>
        </a:p>
      </dgm:t>
    </dgm:pt>
    <dgm:pt modelId="{99E2479B-6A97-43C1-8EAC-96DFF0E1255D}" type="sibTrans" cxnId="{20ACBB9B-E1CF-4FBF-A0D5-6CB63498CB48}">
      <dgm:prSet/>
      <dgm:spPr/>
      <dgm:t>
        <a:bodyPr/>
        <a:lstStyle/>
        <a:p>
          <a:endParaRPr lang="ru-RU" sz="2400"/>
        </a:p>
      </dgm:t>
    </dgm:pt>
    <dgm:pt modelId="{A21555DA-E504-48D5-9646-253321AD10DC}">
      <dgm:prSet phldrT="[Текст]" custT="1"/>
      <dgm:spPr/>
      <dgm:t>
        <a:bodyPr/>
        <a:lstStyle/>
        <a:p>
          <a:r>
            <a:rPr lang="ru-RU" sz="2400"/>
            <a:t>Самооценка</a:t>
          </a:r>
          <a:endParaRPr lang="ru-RU" sz="2400" dirty="0"/>
        </a:p>
      </dgm:t>
    </dgm:pt>
    <dgm:pt modelId="{5681912E-FFD2-4E1A-89CD-1E7AE4CA361E}" type="parTrans" cxnId="{22CB1A69-3342-40A1-A191-E325273562F5}">
      <dgm:prSet/>
      <dgm:spPr/>
      <dgm:t>
        <a:bodyPr/>
        <a:lstStyle/>
        <a:p>
          <a:endParaRPr lang="ru-RU"/>
        </a:p>
      </dgm:t>
    </dgm:pt>
    <dgm:pt modelId="{787FCB2D-50FE-4B3B-B1CC-73BA50A77DDB}" type="sibTrans" cxnId="{22CB1A69-3342-40A1-A191-E325273562F5}">
      <dgm:prSet/>
      <dgm:spPr/>
      <dgm:t>
        <a:bodyPr/>
        <a:lstStyle/>
        <a:p>
          <a:endParaRPr lang="ru-RU"/>
        </a:p>
      </dgm:t>
    </dgm:pt>
    <dgm:pt modelId="{3C3734E6-981B-4693-8936-FB0B285C45AE}">
      <dgm:prSet phldrT="[Текст]" custT="1"/>
      <dgm:spPr/>
      <dgm:t>
        <a:bodyPr/>
        <a:lstStyle/>
        <a:p>
          <a:r>
            <a:rPr lang="ru-RU" sz="2400" dirty="0" err="1"/>
            <a:t>Самопринятие</a:t>
          </a:r>
          <a:endParaRPr lang="ru-RU" sz="2400" dirty="0"/>
        </a:p>
      </dgm:t>
    </dgm:pt>
    <dgm:pt modelId="{2CECAB67-FF17-453A-97C3-604A44B86C58}" type="parTrans" cxnId="{D361F42F-14ED-49B1-AA06-ED1A17DB8CA9}">
      <dgm:prSet/>
      <dgm:spPr/>
      <dgm:t>
        <a:bodyPr/>
        <a:lstStyle/>
        <a:p>
          <a:endParaRPr lang="ru-RU"/>
        </a:p>
      </dgm:t>
    </dgm:pt>
    <dgm:pt modelId="{AB2D1C43-C381-4FF0-94AF-9692EA41F9DE}" type="sibTrans" cxnId="{D361F42F-14ED-49B1-AA06-ED1A17DB8CA9}">
      <dgm:prSet/>
      <dgm:spPr/>
      <dgm:t>
        <a:bodyPr/>
        <a:lstStyle/>
        <a:p>
          <a:endParaRPr lang="ru-RU"/>
        </a:p>
      </dgm:t>
    </dgm:pt>
    <dgm:pt modelId="{5F9E206C-559D-45A3-B9C8-4A1931696748}">
      <dgm:prSet phldrT="[Текст]" custT="1"/>
      <dgm:spPr/>
      <dgm:t>
        <a:bodyPr/>
        <a:lstStyle/>
        <a:p>
          <a:r>
            <a:rPr lang="ru-RU" sz="2400"/>
            <a:t>Отношение</a:t>
          </a:r>
          <a:endParaRPr lang="ru-RU" sz="2400" dirty="0"/>
        </a:p>
      </dgm:t>
    </dgm:pt>
    <dgm:pt modelId="{DB302DB4-E9DC-45F2-885E-4F4BDA8781C7}" type="parTrans" cxnId="{9CD8B63A-38E5-4765-B85F-45B9DDD34829}">
      <dgm:prSet/>
      <dgm:spPr/>
      <dgm:t>
        <a:bodyPr/>
        <a:lstStyle/>
        <a:p>
          <a:endParaRPr lang="ru-RU"/>
        </a:p>
      </dgm:t>
    </dgm:pt>
    <dgm:pt modelId="{EF46B5B7-2F83-4E30-9C6B-A957065816D6}" type="sibTrans" cxnId="{9CD8B63A-38E5-4765-B85F-45B9DDD34829}">
      <dgm:prSet/>
      <dgm:spPr/>
      <dgm:t>
        <a:bodyPr/>
        <a:lstStyle/>
        <a:p>
          <a:endParaRPr lang="ru-RU"/>
        </a:p>
      </dgm:t>
    </dgm:pt>
    <dgm:pt modelId="{2BB855CC-0E66-4E21-A276-CBA9891C3DF5}" type="pres">
      <dgm:prSet presAssocID="{0DA56E09-8C55-4A4A-9C0A-90E4FB6852B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BBF6E-77F0-4D1D-99C7-927462397267}" type="pres">
      <dgm:prSet presAssocID="{A5AC7122-2C0B-4CDD-8571-66E3880D0354}" presName="circ1" presStyleLbl="vennNode1" presStyleIdx="0" presStyleCnt="5"/>
      <dgm:spPr/>
    </dgm:pt>
    <dgm:pt modelId="{3F707F65-F908-4775-A876-DA6208812936}" type="pres">
      <dgm:prSet presAssocID="{A5AC7122-2C0B-4CDD-8571-66E3880D0354}" presName="circ1Tx" presStyleLbl="revTx" presStyleIdx="0" presStyleCnt="0" custScaleX="164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7A991-50DB-4D8C-B6DB-13BADEEA2E17}" type="pres">
      <dgm:prSet presAssocID="{A21555DA-E504-48D5-9646-253321AD10DC}" presName="circ2" presStyleLbl="vennNode1" presStyleIdx="1" presStyleCnt="5"/>
      <dgm:spPr/>
    </dgm:pt>
    <dgm:pt modelId="{840C0CA9-F1CA-4300-A107-2CC204B80F6D}" type="pres">
      <dgm:prSet presAssocID="{A21555DA-E504-48D5-9646-253321AD10D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2FE5E-7730-4364-A7A7-570ECBF1D3DB}" type="pres">
      <dgm:prSet presAssocID="{763CA0EF-177F-4DF4-A8FF-01914FAEAC6D}" presName="circ3" presStyleLbl="vennNode1" presStyleIdx="2" presStyleCnt="5"/>
      <dgm:spPr/>
    </dgm:pt>
    <dgm:pt modelId="{FEA5EA4A-3B24-4B6A-B0F8-21711418A018}" type="pres">
      <dgm:prSet presAssocID="{763CA0EF-177F-4DF4-A8FF-01914FAEAC6D}" presName="circ3Tx" presStyleLbl="revTx" presStyleIdx="0" presStyleCnt="0" custScaleX="2167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709E2-840F-4F5D-9121-323B52F1DF1B}" type="pres">
      <dgm:prSet presAssocID="{3C3734E6-981B-4693-8936-FB0B285C45AE}" presName="circ4" presStyleLbl="vennNode1" presStyleIdx="3" presStyleCnt="5"/>
      <dgm:spPr/>
    </dgm:pt>
    <dgm:pt modelId="{4F462E8A-268D-4DD8-9AA6-C88788D6E0B0}" type="pres">
      <dgm:prSet presAssocID="{3C3734E6-981B-4693-8936-FB0B285C45AE}" presName="circ4Tx" presStyleLbl="revTx" presStyleIdx="0" presStyleCnt="0" custScaleX="1557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D9BA8-8F8E-4D9E-A47A-70A4748D6C4A}" type="pres">
      <dgm:prSet presAssocID="{5F9E206C-559D-45A3-B9C8-4A1931696748}" presName="circ5" presStyleLbl="vennNode1" presStyleIdx="4" presStyleCnt="5"/>
      <dgm:spPr/>
    </dgm:pt>
    <dgm:pt modelId="{9FE28BD8-02EE-4F5B-AA7F-E8DF2DA17929}" type="pres">
      <dgm:prSet presAssocID="{5F9E206C-559D-45A3-B9C8-4A1931696748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D24167-4080-4397-B90B-68393E87AEE6}" type="presOf" srcId="{A5AC7122-2C0B-4CDD-8571-66E3880D0354}" destId="{3F707F65-F908-4775-A876-DA6208812936}" srcOrd="0" destOrd="0" presId="urn:microsoft.com/office/officeart/2005/8/layout/venn1"/>
    <dgm:cxn modelId="{358AE2FA-7896-4593-9324-908680071110}" type="presOf" srcId="{5F9E206C-559D-45A3-B9C8-4A1931696748}" destId="{9FE28BD8-02EE-4F5B-AA7F-E8DF2DA17929}" srcOrd="0" destOrd="0" presId="urn:microsoft.com/office/officeart/2005/8/layout/venn1"/>
    <dgm:cxn modelId="{4EBD88C8-0C95-45C0-82FD-3907D4C68695}" type="presOf" srcId="{A21555DA-E504-48D5-9646-253321AD10DC}" destId="{840C0CA9-F1CA-4300-A107-2CC204B80F6D}" srcOrd="0" destOrd="0" presId="urn:microsoft.com/office/officeart/2005/8/layout/venn1"/>
    <dgm:cxn modelId="{D361F42F-14ED-49B1-AA06-ED1A17DB8CA9}" srcId="{0DA56E09-8C55-4A4A-9C0A-90E4FB6852BC}" destId="{3C3734E6-981B-4693-8936-FB0B285C45AE}" srcOrd="3" destOrd="0" parTransId="{2CECAB67-FF17-453A-97C3-604A44B86C58}" sibTransId="{AB2D1C43-C381-4FF0-94AF-9692EA41F9DE}"/>
    <dgm:cxn modelId="{49C62872-50C3-42F5-A572-7C2A3D10DA34}" srcId="{0DA56E09-8C55-4A4A-9C0A-90E4FB6852BC}" destId="{A5AC7122-2C0B-4CDD-8571-66E3880D0354}" srcOrd="0" destOrd="0" parTransId="{7E4060B0-00C7-4EA3-BE99-4CF8BE03FF4A}" sibTransId="{12FA33FB-054F-4EA7-916F-EE752507617C}"/>
    <dgm:cxn modelId="{CCC07588-1782-4670-BFAD-1240645C9155}" type="presOf" srcId="{0DA56E09-8C55-4A4A-9C0A-90E4FB6852BC}" destId="{2BB855CC-0E66-4E21-A276-CBA9891C3DF5}" srcOrd="0" destOrd="0" presId="urn:microsoft.com/office/officeart/2005/8/layout/venn1"/>
    <dgm:cxn modelId="{D4934E88-26B2-4AF8-A9C5-E426580BC9DC}" type="presOf" srcId="{763CA0EF-177F-4DF4-A8FF-01914FAEAC6D}" destId="{FEA5EA4A-3B24-4B6A-B0F8-21711418A018}" srcOrd="0" destOrd="0" presId="urn:microsoft.com/office/officeart/2005/8/layout/venn1"/>
    <dgm:cxn modelId="{7F7A88E7-1052-44CE-B056-E1FC9A3DB988}" type="presOf" srcId="{3C3734E6-981B-4693-8936-FB0B285C45AE}" destId="{4F462E8A-268D-4DD8-9AA6-C88788D6E0B0}" srcOrd="0" destOrd="0" presId="urn:microsoft.com/office/officeart/2005/8/layout/venn1"/>
    <dgm:cxn modelId="{22CB1A69-3342-40A1-A191-E325273562F5}" srcId="{0DA56E09-8C55-4A4A-9C0A-90E4FB6852BC}" destId="{A21555DA-E504-48D5-9646-253321AD10DC}" srcOrd="1" destOrd="0" parTransId="{5681912E-FFD2-4E1A-89CD-1E7AE4CA361E}" sibTransId="{787FCB2D-50FE-4B3B-B1CC-73BA50A77DDB}"/>
    <dgm:cxn modelId="{9CD8B63A-38E5-4765-B85F-45B9DDD34829}" srcId="{0DA56E09-8C55-4A4A-9C0A-90E4FB6852BC}" destId="{5F9E206C-559D-45A3-B9C8-4A1931696748}" srcOrd="4" destOrd="0" parTransId="{DB302DB4-E9DC-45F2-885E-4F4BDA8781C7}" sibTransId="{EF46B5B7-2F83-4E30-9C6B-A957065816D6}"/>
    <dgm:cxn modelId="{20ACBB9B-E1CF-4FBF-A0D5-6CB63498CB48}" srcId="{0DA56E09-8C55-4A4A-9C0A-90E4FB6852BC}" destId="{763CA0EF-177F-4DF4-A8FF-01914FAEAC6D}" srcOrd="2" destOrd="0" parTransId="{8183D872-A378-4512-AC35-891C424A013E}" sibTransId="{99E2479B-6A97-43C1-8EAC-96DFF0E1255D}"/>
    <dgm:cxn modelId="{FFDA8592-712C-4D12-9536-E137DEE465EB}" type="presParOf" srcId="{2BB855CC-0E66-4E21-A276-CBA9891C3DF5}" destId="{1C7BBF6E-77F0-4D1D-99C7-927462397267}" srcOrd="0" destOrd="0" presId="urn:microsoft.com/office/officeart/2005/8/layout/venn1"/>
    <dgm:cxn modelId="{4F8176B5-71F4-4489-85B1-8EE23057BEB5}" type="presParOf" srcId="{2BB855CC-0E66-4E21-A276-CBA9891C3DF5}" destId="{3F707F65-F908-4775-A876-DA6208812936}" srcOrd="1" destOrd="0" presId="urn:microsoft.com/office/officeart/2005/8/layout/venn1"/>
    <dgm:cxn modelId="{43640CFB-F613-45D2-8DBD-8612A65F2B01}" type="presParOf" srcId="{2BB855CC-0E66-4E21-A276-CBA9891C3DF5}" destId="{B907A991-50DB-4D8C-B6DB-13BADEEA2E17}" srcOrd="2" destOrd="0" presId="urn:microsoft.com/office/officeart/2005/8/layout/venn1"/>
    <dgm:cxn modelId="{ABD5E1AD-8158-4C9E-9F83-BC77FFE6EC5F}" type="presParOf" srcId="{2BB855CC-0E66-4E21-A276-CBA9891C3DF5}" destId="{840C0CA9-F1CA-4300-A107-2CC204B80F6D}" srcOrd="3" destOrd="0" presId="urn:microsoft.com/office/officeart/2005/8/layout/venn1"/>
    <dgm:cxn modelId="{AF875B41-5FD0-477D-AEC6-65B90A99D9E4}" type="presParOf" srcId="{2BB855CC-0E66-4E21-A276-CBA9891C3DF5}" destId="{D612FE5E-7730-4364-A7A7-570ECBF1D3DB}" srcOrd="4" destOrd="0" presId="urn:microsoft.com/office/officeart/2005/8/layout/venn1"/>
    <dgm:cxn modelId="{782854FA-6B7E-4B52-98E8-3E3C883233B8}" type="presParOf" srcId="{2BB855CC-0E66-4E21-A276-CBA9891C3DF5}" destId="{FEA5EA4A-3B24-4B6A-B0F8-21711418A018}" srcOrd="5" destOrd="0" presId="urn:microsoft.com/office/officeart/2005/8/layout/venn1"/>
    <dgm:cxn modelId="{C4AC0690-A815-4E6A-9859-66FD72DFCF99}" type="presParOf" srcId="{2BB855CC-0E66-4E21-A276-CBA9891C3DF5}" destId="{002709E2-840F-4F5D-9121-323B52F1DF1B}" srcOrd="6" destOrd="0" presId="urn:microsoft.com/office/officeart/2005/8/layout/venn1"/>
    <dgm:cxn modelId="{CD25531F-86A7-454F-A928-F5BD907BA2CB}" type="presParOf" srcId="{2BB855CC-0E66-4E21-A276-CBA9891C3DF5}" destId="{4F462E8A-268D-4DD8-9AA6-C88788D6E0B0}" srcOrd="7" destOrd="0" presId="urn:microsoft.com/office/officeart/2005/8/layout/venn1"/>
    <dgm:cxn modelId="{05CEA2B1-DF1F-46F5-ACEB-EB34A973467A}" type="presParOf" srcId="{2BB855CC-0E66-4E21-A276-CBA9891C3DF5}" destId="{39DD9BA8-8F8E-4D9E-A47A-70A4748D6C4A}" srcOrd="8" destOrd="0" presId="urn:microsoft.com/office/officeart/2005/8/layout/venn1"/>
    <dgm:cxn modelId="{26020268-7BF7-4FE6-AB18-0DB65F2F650C}" type="presParOf" srcId="{2BB855CC-0E66-4E21-A276-CBA9891C3DF5}" destId="{9FE28BD8-02EE-4F5B-AA7F-E8DF2DA17929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2C8FC1-3E7A-4AFE-8F63-4D15FBEF6EFF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8D48AB70-9957-4322-A1F7-EE1EA615303E}">
      <dgm:prSet phldrT="[Текст]" custT="1"/>
      <dgm:spPr/>
      <dgm:t>
        <a:bodyPr/>
        <a:lstStyle/>
        <a:p>
          <a:r>
            <a:rPr lang="ru-RU" sz="1800" b="1" dirty="0"/>
            <a:t>Участие в деятельности молодежных форумов </a:t>
          </a:r>
          <a:endParaRPr lang="ru-RU" sz="1800" dirty="0"/>
        </a:p>
      </dgm:t>
    </dgm:pt>
    <dgm:pt modelId="{D71E971D-AF8A-47A7-AE1A-34E6C9866178}" type="parTrans" cxnId="{049CE9E4-15F7-4922-87F6-202C72783C65}">
      <dgm:prSet/>
      <dgm:spPr/>
      <dgm:t>
        <a:bodyPr/>
        <a:lstStyle/>
        <a:p>
          <a:endParaRPr lang="ru-RU" sz="2800"/>
        </a:p>
      </dgm:t>
    </dgm:pt>
    <dgm:pt modelId="{C2C8FB2D-9D8F-4C20-9F7C-6F69A02A9701}" type="sibTrans" cxnId="{049CE9E4-15F7-4922-87F6-202C72783C65}">
      <dgm:prSet/>
      <dgm:spPr/>
      <dgm:t>
        <a:bodyPr/>
        <a:lstStyle/>
        <a:p>
          <a:endParaRPr lang="ru-RU" sz="2800"/>
        </a:p>
      </dgm:t>
    </dgm:pt>
    <dgm:pt modelId="{9FF8CE90-F361-465A-9FE7-1D5E2946FCC3}">
      <dgm:prSet custT="1"/>
      <dgm:spPr/>
      <dgm:t>
        <a:bodyPr/>
        <a:lstStyle/>
        <a:p>
          <a:r>
            <a:rPr lang="ru-RU" sz="1800" b="1" dirty="0" err="1"/>
            <a:t>Тьюторская</a:t>
          </a:r>
          <a:r>
            <a:rPr lang="ru-RU" sz="1800" b="1" dirty="0"/>
            <a:t> деятельность по подготовке волонтеров</a:t>
          </a:r>
          <a:endParaRPr lang="ru-RU" sz="1800" dirty="0"/>
        </a:p>
      </dgm:t>
    </dgm:pt>
    <dgm:pt modelId="{740121CC-8CC8-430F-8F26-A611EBED4E4B}" type="parTrans" cxnId="{CE3242D2-CFAA-4BDD-8459-9FE3D0467703}">
      <dgm:prSet/>
      <dgm:spPr/>
      <dgm:t>
        <a:bodyPr/>
        <a:lstStyle/>
        <a:p>
          <a:endParaRPr lang="ru-RU" sz="2800"/>
        </a:p>
      </dgm:t>
    </dgm:pt>
    <dgm:pt modelId="{FCA32939-6683-4D83-A876-C3E2FD4F6BA0}" type="sibTrans" cxnId="{CE3242D2-CFAA-4BDD-8459-9FE3D0467703}">
      <dgm:prSet/>
      <dgm:spPr/>
      <dgm:t>
        <a:bodyPr/>
        <a:lstStyle/>
        <a:p>
          <a:endParaRPr lang="ru-RU" sz="2800"/>
        </a:p>
      </dgm:t>
    </dgm:pt>
    <dgm:pt modelId="{91FAFE6A-6BDD-4F21-8A95-82A4544C2D84}">
      <dgm:prSet phldrT="[Текст]" custT="1"/>
      <dgm:spPr/>
      <dgm:t>
        <a:bodyPr/>
        <a:lstStyle/>
        <a:p>
          <a:r>
            <a:rPr lang="ru-RU" sz="1800" b="1" dirty="0"/>
            <a:t>Совместная волонтерская деятельность с ОО и – социальными партнерами</a:t>
          </a:r>
          <a:endParaRPr lang="ru-RU" sz="1800" dirty="0"/>
        </a:p>
      </dgm:t>
    </dgm:pt>
    <dgm:pt modelId="{FE85A710-0014-4A14-8896-7D1B9EBC8DA7}" type="parTrans" cxnId="{B1365BAD-D27F-4AF0-B3CD-7F2C4A8039DA}">
      <dgm:prSet/>
      <dgm:spPr/>
      <dgm:t>
        <a:bodyPr/>
        <a:lstStyle/>
        <a:p>
          <a:endParaRPr lang="ru-RU" sz="2800"/>
        </a:p>
      </dgm:t>
    </dgm:pt>
    <dgm:pt modelId="{D50FE400-1322-46FB-A94C-C450E86C8849}" type="sibTrans" cxnId="{B1365BAD-D27F-4AF0-B3CD-7F2C4A8039DA}">
      <dgm:prSet/>
      <dgm:spPr/>
      <dgm:t>
        <a:bodyPr/>
        <a:lstStyle/>
        <a:p>
          <a:endParaRPr lang="ru-RU" sz="2800"/>
        </a:p>
      </dgm:t>
    </dgm:pt>
    <dgm:pt modelId="{1A816FC7-C63C-46C2-BB7E-3579FDC558C3}">
      <dgm:prSet phldrT="[Текст]" custT="1"/>
      <dgm:spPr/>
      <dgm:t>
        <a:bodyPr/>
        <a:lstStyle/>
        <a:p>
          <a:r>
            <a:rPr lang="ru-RU" sz="1800" b="1" dirty="0"/>
            <a:t>Организация спортивных мероприятий</a:t>
          </a:r>
          <a:endParaRPr lang="ru-RU" sz="1800" dirty="0"/>
        </a:p>
      </dgm:t>
    </dgm:pt>
    <dgm:pt modelId="{8DAF91DE-AC4F-4FBD-A4BC-C52B586283DD}" type="parTrans" cxnId="{E60D6D08-2253-49B9-9385-546665DE9A5B}">
      <dgm:prSet/>
      <dgm:spPr/>
      <dgm:t>
        <a:bodyPr/>
        <a:lstStyle/>
        <a:p>
          <a:endParaRPr lang="ru-RU" sz="2800"/>
        </a:p>
      </dgm:t>
    </dgm:pt>
    <dgm:pt modelId="{08FE007E-4F37-4CE1-9753-B9287D69818E}" type="sibTrans" cxnId="{E60D6D08-2253-49B9-9385-546665DE9A5B}">
      <dgm:prSet/>
      <dgm:spPr/>
      <dgm:t>
        <a:bodyPr/>
        <a:lstStyle/>
        <a:p>
          <a:endParaRPr lang="ru-RU" sz="2800"/>
        </a:p>
      </dgm:t>
    </dgm:pt>
    <dgm:pt modelId="{79E92C02-0152-4AF5-89F0-F996671B1D59}">
      <dgm:prSet phldrT="[Текст]" custT="1"/>
      <dgm:spPr/>
      <dgm:t>
        <a:bodyPr/>
        <a:lstStyle/>
        <a:p>
          <a:r>
            <a:rPr lang="ru-RU" sz="1800" b="1" dirty="0"/>
            <a:t>Социально значимая деятельность</a:t>
          </a:r>
          <a:endParaRPr lang="ru-RU" sz="1800" dirty="0"/>
        </a:p>
      </dgm:t>
    </dgm:pt>
    <dgm:pt modelId="{1BBF3898-6FEC-4811-9FB5-CA1C4C66F0C8}" type="parTrans" cxnId="{F8DAD47F-F496-4429-9D37-8F4C166BFDAC}">
      <dgm:prSet/>
      <dgm:spPr/>
      <dgm:t>
        <a:bodyPr/>
        <a:lstStyle/>
        <a:p>
          <a:endParaRPr lang="ru-RU" sz="2800"/>
        </a:p>
      </dgm:t>
    </dgm:pt>
    <dgm:pt modelId="{CE6233F4-B7AA-49DC-9B53-F159BA79562F}" type="sibTrans" cxnId="{F8DAD47F-F496-4429-9D37-8F4C166BFDAC}">
      <dgm:prSet/>
      <dgm:spPr/>
      <dgm:t>
        <a:bodyPr/>
        <a:lstStyle/>
        <a:p>
          <a:endParaRPr lang="ru-RU" sz="2800"/>
        </a:p>
      </dgm:t>
    </dgm:pt>
    <dgm:pt modelId="{CD70D608-0986-40EF-9BEB-29D48B769A15}">
      <dgm:prSet custT="1"/>
      <dgm:spPr/>
      <dgm:t>
        <a:bodyPr/>
        <a:lstStyle/>
        <a:p>
          <a:r>
            <a:rPr lang="ru-RU" sz="1800" b="1" dirty="0"/>
            <a:t>Участие в деятельности региональных волонтерских</a:t>
          </a:r>
          <a:r>
            <a:rPr lang="ru-RU" sz="1800" dirty="0"/>
            <a:t> </a:t>
          </a:r>
          <a:r>
            <a:rPr lang="ru-RU" sz="1800" b="1" dirty="0"/>
            <a:t>организаций</a:t>
          </a:r>
          <a:endParaRPr lang="ru-RU" sz="1800" dirty="0"/>
        </a:p>
      </dgm:t>
    </dgm:pt>
    <dgm:pt modelId="{B1E695F6-BD73-4834-82BF-8A741906A30E}" type="parTrans" cxnId="{63E5F628-08A4-4400-B2A0-1296CC5826A6}">
      <dgm:prSet/>
      <dgm:spPr/>
      <dgm:t>
        <a:bodyPr/>
        <a:lstStyle/>
        <a:p>
          <a:endParaRPr lang="ru-RU" sz="2800"/>
        </a:p>
      </dgm:t>
    </dgm:pt>
    <dgm:pt modelId="{CAD353D4-B6DB-4D14-9A6C-A0490DBDD3E3}" type="sibTrans" cxnId="{63E5F628-08A4-4400-B2A0-1296CC5826A6}">
      <dgm:prSet/>
      <dgm:spPr/>
      <dgm:t>
        <a:bodyPr/>
        <a:lstStyle/>
        <a:p>
          <a:endParaRPr lang="ru-RU" sz="2800"/>
        </a:p>
      </dgm:t>
    </dgm:pt>
    <dgm:pt modelId="{91D1C2F9-B3A4-44FE-8C0E-7FE6A0F2C069}">
      <dgm:prSet custT="1"/>
      <dgm:spPr/>
      <dgm:t>
        <a:bodyPr/>
        <a:lstStyle/>
        <a:p>
          <a:r>
            <a:rPr lang="ru-RU" sz="1800" b="1"/>
            <a:t>Участие в традиционных мероприятиях вуза и города</a:t>
          </a:r>
          <a:endParaRPr lang="ru-RU" sz="1800" dirty="0"/>
        </a:p>
      </dgm:t>
    </dgm:pt>
    <dgm:pt modelId="{81923D37-7F3E-4921-92F1-9C8F2EA2D3A4}" type="parTrans" cxnId="{ED914861-E92A-49D5-B2E9-561CA36517FC}">
      <dgm:prSet/>
      <dgm:spPr/>
      <dgm:t>
        <a:bodyPr/>
        <a:lstStyle/>
        <a:p>
          <a:endParaRPr lang="ru-RU" sz="2800"/>
        </a:p>
      </dgm:t>
    </dgm:pt>
    <dgm:pt modelId="{5AC6BB09-72F4-41AB-BB9C-D4173C940331}" type="sibTrans" cxnId="{ED914861-E92A-49D5-B2E9-561CA36517FC}">
      <dgm:prSet/>
      <dgm:spPr/>
      <dgm:t>
        <a:bodyPr/>
        <a:lstStyle/>
        <a:p>
          <a:endParaRPr lang="ru-RU" sz="2800"/>
        </a:p>
      </dgm:t>
    </dgm:pt>
    <dgm:pt modelId="{55AACEBB-F174-4F5C-B25B-532AEF261FCD}" type="pres">
      <dgm:prSet presAssocID="{E42C8FC1-3E7A-4AFE-8F63-4D15FBEF6EFF}" presName="Name0" presStyleCnt="0">
        <dgm:presLayoutVars>
          <dgm:dir/>
          <dgm:resizeHandles val="exact"/>
        </dgm:presLayoutVars>
      </dgm:prSet>
      <dgm:spPr/>
    </dgm:pt>
    <dgm:pt modelId="{1F8A720B-7D3A-4D3F-8A17-2A4D39D011D5}" type="pres">
      <dgm:prSet presAssocID="{E42C8FC1-3E7A-4AFE-8F63-4D15FBEF6EFF}" presName="fgShape" presStyleLbl="fgShp" presStyleIdx="0" presStyleCnt="1"/>
      <dgm:spPr/>
    </dgm:pt>
    <dgm:pt modelId="{5C15AFEA-5A67-4385-8622-E995300DCF90}" type="pres">
      <dgm:prSet presAssocID="{E42C8FC1-3E7A-4AFE-8F63-4D15FBEF6EFF}" presName="linComp" presStyleCnt="0"/>
      <dgm:spPr/>
    </dgm:pt>
    <dgm:pt modelId="{FB7E7726-6C54-4625-A4DF-628DC5CBBBDF}" type="pres">
      <dgm:prSet presAssocID="{9FF8CE90-F361-465A-9FE7-1D5E2946FCC3}" presName="compNode" presStyleCnt="0"/>
      <dgm:spPr/>
    </dgm:pt>
    <dgm:pt modelId="{EEEE0FD7-6A29-4B37-BDFD-B0B21AC3F2F6}" type="pres">
      <dgm:prSet presAssocID="{9FF8CE90-F361-465A-9FE7-1D5E2946FCC3}" presName="bkgdShape" presStyleLbl="node1" presStyleIdx="0" presStyleCnt="7"/>
      <dgm:spPr/>
      <dgm:t>
        <a:bodyPr/>
        <a:lstStyle/>
        <a:p>
          <a:endParaRPr lang="ru-RU"/>
        </a:p>
      </dgm:t>
    </dgm:pt>
    <dgm:pt modelId="{7222BE90-29D5-4D2C-B3BC-E6F3595AF320}" type="pres">
      <dgm:prSet presAssocID="{9FF8CE90-F361-465A-9FE7-1D5E2946FCC3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18523-A68F-4705-ADA6-A80C3336BAD4}" type="pres">
      <dgm:prSet presAssocID="{9FF8CE90-F361-465A-9FE7-1D5E2946FCC3}" presName="invisiNode" presStyleLbl="node1" presStyleIdx="0" presStyleCnt="7"/>
      <dgm:spPr/>
    </dgm:pt>
    <dgm:pt modelId="{9D6BA513-EF61-4B5D-9B02-342F95DEB11E}" type="pres">
      <dgm:prSet presAssocID="{9FF8CE90-F361-465A-9FE7-1D5E2946FCC3}" presName="imagNode" presStyleLbl="fgImgPlace1" presStyleIdx="0" presStyleCnt="7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36DD031A-62C2-471E-A3D5-2C8EA9A05294}" type="pres">
      <dgm:prSet presAssocID="{FCA32939-6683-4D83-A876-C3E2FD4F6B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01A6A1-181F-4237-8928-DFD497ED04B3}" type="pres">
      <dgm:prSet presAssocID="{8D48AB70-9957-4322-A1F7-EE1EA615303E}" presName="compNode" presStyleCnt="0"/>
      <dgm:spPr/>
    </dgm:pt>
    <dgm:pt modelId="{F9647770-D525-47D7-B88A-FFA65A8F6C6B}" type="pres">
      <dgm:prSet presAssocID="{8D48AB70-9957-4322-A1F7-EE1EA615303E}" presName="bkgdShape" presStyleLbl="node1" presStyleIdx="1" presStyleCnt="7"/>
      <dgm:spPr/>
      <dgm:t>
        <a:bodyPr/>
        <a:lstStyle/>
        <a:p>
          <a:endParaRPr lang="ru-RU"/>
        </a:p>
      </dgm:t>
    </dgm:pt>
    <dgm:pt modelId="{DC1A5C24-8EF5-44E4-ADF7-07486AE99C29}" type="pres">
      <dgm:prSet presAssocID="{8D48AB70-9957-4322-A1F7-EE1EA615303E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E46CC-1036-4737-91A5-DE8B4380CE13}" type="pres">
      <dgm:prSet presAssocID="{8D48AB70-9957-4322-A1F7-EE1EA615303E}" presName="invisiNode" presStyleLbl="node1" presStyleIdx="1" presStyleCnt="7"/>
      <dgm:spPr/>
    </dgm:pt>
    <dgm:pt modelId="{2B38EB93-60B4-4F4B-A6BC-DFFEA39BAC67}" type="pres">
      <dgm:prSet presAssocID="{8D48AB70-9957-4322-A1F7-EE1EA615303E}" presName="imagNode" presStyleLbl="fgImgPlace1" presStyleIdx="1" presStyleCnt="7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1A16FA09-D453-42F8-A388-BE58EC6D1D11}" type="pres">
      <dgm:prSet presAssocID="{C2C8FB2D-9D8F-4C20-9F7C-6F69A02A97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E356D9-B446-47B7-A733-4A2DB64669A8}" type="pres">
      <dgm:prSet presAssocID="{91FAFE6A-6BDD-4F21-8A95-82A4544C2D84}" presName="compNode" presStyleCnt="0"/>
      <dgm:spPr/>
    </dgm:pt>
    <dgm:pt modelId="{0C45BA65-E1D3-4010-BC73-6D9EE6A55490}" type="pres">
      <dgm:prSet presAssocID="{91FAFE6A-6BDD-4F21-8A95-82A4544C2D84}" presName="bkgdShape" presStyleLbl="node1" presStyleIdx="2" presStyleCnt="7"/>
      <dgm:spPr/>
      <dgm:t>
        <a:bodyPr/>
        <a:lstStyle/>
        <a:p>
          <a:endParaRPr lang="ru-RU"/>
        </a:p>
      </dgm:t>
    </dgm:pt>
    <dgm:pt modelId="{5B9E5424-D217-459A-A9FB-0B8561E0AF75}" type="pres">
      <dgm:prSet presAssocID="{91FAFE6A-6BDD-4F21-8A95-82A4544C2D84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794B7-4F3B-4E31-9068-4D81BCC25D44}" type="pres">
      <dgm:prSet presAssocID="{91FAFE6A-6BDD-4F21-8A95-82A4544C2D84}" presName="invisiNode" presStyleLbl="node1" presStyleIdx="2" presStyleCnt="7"/>
      <dgm:spPr/>
    </dgm:pt>
    <dgm:pt modelId="{758B4682-810C-413A-B257-0B9E944B237F}" type="pres">
      <dgm:prSet presAssocID="{91FAFE6A-6BDD-4F21-8A95-82A4544C2D84}" presName="imagNode" presStyleLbl="fgImgPlace1" presStyleIdx="2" presStyleCnt="7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7D73FF3C-7E0E-4BD7-904D-4F324A282945}" type="pres">
      <dgm:prSet presAssocID="{D50FE400-1322-46FB-A94C-C450E86C88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08B816-C5AC-494C-8C96-54A6FC71AFC9}" type="pres">
      <dgm:prSet presAssocID="{1A816FC7-C63C-46C2-BB7E-3579FDC558C3}" presName="compNode" presStyleCnt="0"/>
      <dgm:spPr/>
    </dgm:pt>
    <dgm:pt modelId="{AD1458CA-632C-4793-AB4E-357FB32C5D88}" type="pres">
      <dgm:prSet presAssocID="{1A816FC7-C63C-46C2-BB7E-3579FDC558C3}" presName="bkgdShape" presStyleLbl="node1" presStyleIdx="3" presStyleCnt="7"/>
      <dgm:spPr/>
      <dgm:t>
        <a:bodyPr/>
        <a:lstStyle/>
        <a:p>
          <a:endParaRPr lang="ru-RU"/>
        </a:p>
      </dgm:t>
    </dgm:pt>
    <dgm:pt modelId="{535D6001-07EE-4934-9D79-10FEE1087B1B}" type="pres">
      <dgm:prSet presAssocID="{1A816FC7-C63C-46C2-BB7E-3579FDC558C3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6BE79-2D6F-467D-BD9E-5382964E87EE}" type="pres">
      <dgm:prSet presAssocID="{1A816FC7-C63C-46C2-BB7E-3579FDC558C3}" presName="invisiNode" presStyleLbl="node1" presStyleIdx="3" presStyleCnt="7"/>
      <dgm:spPr/>
    </dgm:pt>
    <dgm:pt modelId="{30D7B563-3414-462D-BD93-442F792ABD51}" type="pres">
      <dgm:prSet presAssocID="{1A816FC7-C63C-46C2-BB7E-3579FDC558C3}" presName="imagNode" presStyleLbl="fgImgPlace1" presStyleIdx="3" presStyleCnt="7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278F8D4D-BF81-4BE2-A886-52271AEB0405}" type="pres">
      <dgm:prSet presAssocID="{08FE007E-4F37-4CE1-9753-B9287D69818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6BA311-1303-4172-867A-9289C8718953}" type="pres">
      <dgm:prSet presAssocID="{79E92C02-0152-4AF5-89F0-F996671B1D59}" presName="compNode" presStyleCnt="0"/>
      <dgm:spPr/>
    </dgm:pt>
    <dgm:pt modelId="{EE0E9150-3374-4EEF-99F6-867521CBE12D}" type="pres">
      <dgm:prSet presAssocID="{79E92C02-0152-4AF5-89F0-F996671B1D59}" presName="bkgdShape" presStyleLbl="node1" presStyleIdx="4" presStyleCnt="7"/>
      <dgm:spPr/>
      <dgm:t>
        <a:bodyPr/>
        <a:lstStyle/>
        <a:p>
          <a:endParaRPr lang="ru-RU"/>
        </a:p>
      </dgm:t>
    </dgm:pt>
    <dgm:pt modelId="{01714320-634E-480D-9BE9-841B73254F9E}" type="pres">
      <dgm:prSet presAssocID="{79E92C02-0152-4AF5-89F0-F996671B1D59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C6063-927D-4EC2-B7D0-1C6EBDF7D5EA}" type="pres">
      <dgm:prSet presAssocID="{79E92C02-0152-4AF5-89F0-F996671B1D59}" presName="invisiNode" presStyleLbl="node1" presStyleIdx="4" presStyleCnt="7"/>
      <dgm:spPr/>
    </dgm:pt>
    <dgm:pt modelId="{FAA4D962-B17A-49F6-BD02-05D5842BC000}" type="pres">
      <dgm:prSet presAssocID="{79E92C02-0152-4AF5-89F0-F996671B1D59}" presName="imagNode" presStyleLbl="fgImgPlace1" presStyleIdx="4" presStyleCnt="7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01345A2C-E51C-44D9-8F01-30B58E64A3A9}" type="pres">
      <dgm:prSet presAssocID="{CE6233F4-B7AA-49DC-9B53-F159BA79562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3EA7852-A864-4224-A175-02A889040F4D}" type="pres">
      <dgm:prSet presAssocID="{CD70D608-0986-40EF-9BEB-29D48B769A15}" presName="compNode" presStyleCnt="0"/>
      <dgm:spPr/>
    </dgm:pt>
    <dgm:pt modelId="{AAEFBD06-8B74-4B82-A3F9-074E22C72AC4}" type="pres">
      <dgm:prSet presAssocID="{CD70D608-0986-40EF-9BEB-29D48B769A15}" presName="bkgdShape" presStyleLbl="node1" presStyleIdx="5" presStyleCnt="7"/>
      <dgm:spPr/>
      <dgm:t>
        <a:bodyPr/>
        <a:lstStyle/>
        <a:p>
          <a:endParaRPr lang="ru-RU"/>
        </a:p>
      </dgm:t>
    </dgm:pt>
    <dgm:pt modelId="{9A174810-1495-4124-BE2C-4E2C86FBB7C3}" type="pres">
      <dgm:prSet presAssocID="{CD70D608-0986-40EF-9BEB-29D48B769A15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4E972-7431-404F-8BFB-7EFAF1304FA5}" type="pres">
      <dgm:prSet presAssocID="{CD70D608-0986-40EF-9BEB-29D48B769A15}" presName="invisiNode" presStyleLbl="node1" presStyleIdx="5" presStyleCnt="7"/>
      <dgm:spPr/>
    </dgm:pt>
    <dgm:pt modelId="{44C879E3-E9C8-4C4E-AC8C-5D7C883CD14A}" type="pres">
      <dgm:prSet presAssocID="{CD70D608-0986-40EF-9BEB-29D48B769A15}" presName="imagNode" presStyleLbl="fgImgPlace1" presStyleIdx="5" presStyleCnt="7"/>
      <dgm:spPr>
        <a:blipFill>
          <a:blip xmlns:r="http://schemas.openxmlformats.org/officeDocument/2006/relationships" r:embed="rId6"/>
          <a:stretch>
            <a:fillRect/>
          </a:stretch>
        </a:blipFill>
      </dgm:spPr>
    </dgm:pt>
    <dgm:pt modelId="{53499CD9-CC40-4190-88EE-11BBE017B271}" type="pres">
      <dgm:prSet presAssocID="{CAD353D4-B6DB-4D14-9A6C-A0490DBDD3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7FAD30D-6B14-421D-85A9-5FF6CA76F6D7}" type="pres">
      <dgm:prSet presAssocID="{91D1C2F9-B3A4-44FE-8C0E-7FE6A0F2C069}" presName="compNode" presStyleCnt="0"/>
      <dgm:spPr/>
    </dgm:pt>
    <dgm:pt modelId="{474506CB-71DC-46E0-940C-A12BDE91C8A2}" type="pres">
      <dgm:prSet presAssocID="{91D1C2F9-B3A4-44FE-8C0E-7FE6A0F2C069}" presName="bkgdShape" presStyleLbl="node1" presStyleIdx="6" presStyleCnt="7"/>
      <dgm:spPr/>
      <dgm:t>
        <a:bodyPr/>
        <a:lstStyle/>
        <a:p>
          <a:endParaRPr lang="ru-RU"/>
        </a:p>
      </dgm:t>
    </dgm:pt>
    <dgm:pt modelId="{CA1A88B6-DD9E-4380-A787-613E0B7687A8}" type="pres">
      <dgm:prSet presAssocID="{91D1C2F9-B3A4-44FE-8C0E-7FE6A0F2C069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18E7F-5A2E-4C6D-AC4A-C921470C85A2}" type="pres">
      <dgm:prSet presAssocID="{91D1C2F9-B3A4-44FE-8C0E-7FE6A0F2C069}" presName="invisiNode" presStyleLbl="node1" presStyleIdx="6" presStyleCnt="7"/>
      <dgm:spPr/>
    </dgm:pt>
    <dgm:pt modelId="{06E48F47-AB62-443A-A86D-299950223801}" type="pres">
      <dgm:prSet presAssocID="{91D1C2F9-B3A4-44FE-8C0E-7FE6A0F2C069}" presName="imagNode" presStyleLbl="fgImgPlace1" presStyleIdx="6" presStyleCnt="7"/>
      <dgm:spPr>
        <a:blipFill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DF26D8DE-759A-41F7-8F27-5AE90CD3235B}" type="presOf" srcId="{CD70D608-0986-40EF-9BEB-29D48B769A15}" destId="{9A174810-1495-4124-BE2C-4E2C86FBB7C3}" srcOrd="1" destOrd="0" presId="urn:microsoft.com/office/officeart/2005/8/layout/hList7"/>
    <dgm:cxn modelId="{049CE9E4-15F7-4922-87F6-202C72783C65}" srcId="{E42C8FC1-3E7A-4AFE-8F63-4D15FBEF6EFF}" destId="{8D48AB70-9957-4322-A1F7-EE1EA615303E}" srcOrd="1" destOrd="0" parTransId="{D71E971D-AF8A-47A7-AE1A-34E6C9866178}" sibTransId="{C2C8FB2D-9D8F-4C20-9F7C-6F69A02A9701}"/>
    <dgm:cxn modelId="{07434036-64B6-47ED-806D-1E031AAEA204}" type="presOf" srcId="{91D1C2F9-B3A4-44FE-8C0E-7FE6A0F2C069}" destId="{474506CB-71DC-46E0-940C-A12BDE91C8A2}" srcOrd="0" destOrd="0" presId="urn:microsoft.com/office/officeart/2005/8/layout/hList7"/>
    <dgm:cxn modelId="{B648199A-36F7-4261-9E63-07A7636418B3}" type="presOf" srcId="{CE6233F4-B7AA-49DC-9B53-F159BA79562F}" destId="{01345A2C-E51C-44D9-8F01-30B58E64A3A9}" srcOrd="0" destOrd="0" presId="urn:microsoft.com/office/officeart/2005/8/layout/hList7"/>
    <dgm:cxn modelId="{081575B2-A1FA-4C96-82AC-63D7E9D23B6B}" type="presOf" srcId="{CAD353D4-B6DB-4D14-9A6C-A0490DBDD3E3}" destId="{53499CD9-CC40-4190-88EE-11BBE017B271}" srcOrd="0" destOrd="0" presId="urn:microsoft.com/office/officeart/2005/8/layout/hList7"/>
    <dgm:cxn modelId="{ED914861-E92A-49D5-B2E9-561CA36517FC}" srcId="{E42C8FC1-3E7A-4AFE-8F63-4D15FBEF6EFF}" destId="{91D1C2F9-B3A4-44FE-8C0E-7FE6A0F2C069}" srcOrd="6" destOrd="0" parTransId="{81923D37-7F3E-4921-92F1-9C8F2EA2D3A4}" sibTransId="{5AC6BB09-72F4-41AB-BB9C-D4173C940331}"/>
    <dgm:cxn modelId="{2E29646D-20D3-4258-B603-9A6F5BD041F9}" type="presOf" srcId="{9FF8CE90-F361-465A-9FE7-1D5E2946FCC3}" destId="{EEEE0FD7-6A29-4B37-BDFD-B0B21AC3F2F6}" srcOrd="0" destOrd="0" presId="urn:microsoft.com/office/officeart/2005/8/layout/hList7"/>
    <dgm:cxn modelId="{BD17429A-FBB8-4DA2-95B3-31ADABCE88F9}" type="presOf" srcId="{91FAFE6A-6BDD-4F21-8A95-82A4544C2D84}" destId="{0C45BA65-E1D3-4010-BC73-6D9EE6A55490}" srcOrd="0" destOrd="0" presId="urn:microsoft.com/office/officeart/2005/8/layout/hList7"/>
    <dgm:cxn modelId="{B4354313-21D2-40A4-A32A-A2198D638E96}" type="presOf" srcId="{79E92C02-0152-4AF5-89F0-F996671B1D59}" destId="{01714320-634E-480D-9BE9-841B73254F9E}" srcOrd="1" destOrd="0" presId="urn:microsoft.com/office/officeart/2005/8/layout/hList7"/>
    <dgm:cxn modelId="{F8DAD47F-F496-4429-9D37-8F4C166BFDAC}" srcId="{E42C8FC1-3E7A-4AFE-8F63-4D15FBEF6EFF}" destId="{79E92C02-0152-4AF5-89F0-F996671B1D59}" srcOrd="4" destOrd="0" parTransId="{1BBF3898-6FEC-4811-9FB5-CA1C4C66F0C8}" sibTransId="{CE6233F4-B7AA-49DC-9B53-F159BA79562F}"/>
    <dgm:cxn modelId="{3E051EAF-E4BA-4738-B87B-743A006833ED}" type="presOf" srcId="{FCA32939-6683-4D83-A876-C3E2FD4F6BA0}" destId="{36DD031A-62C2-471E-A3D5-2C8EA9A05294}" srcOrd="0" destOrd="0" presId="urn:microsoft.com/office/officeart/2005/8/layout/hList7"/>
    <dgm:cxn modelId="{B1365BAD-D27F-4AF0-B3CD-7F2C4A8039DA}" srcId="{E42C8FC1-3E7A-4AFE-8F63-4D15FBEF6EFF}" destId="{91FAFE6A-6BDD-4F21-8A95-82A4544C2D84}" srcOrd="2" destOrd="0" parTransId="{FE85A710-0014-4A14-8896-7D1B9EBC8DA7}" sibTransId="{D50FE400-1322-46FB-A94C-C450E86C8849}"/>
    <dgm:cxn modelId="{1550A6BB-D93D-4DD3-B27F-F8ED5B63720E}" type="presOf" srcId="{91FAFE6A-6BDD-4F21-8A95-82A4544C2D84}" destId="{5B9E5424-D217-459A-A9FB-0B8561E0AF75}" srcOrd="1" destOrd="0" presId="urn:microsoft.com/office/officeart/2005/8/layout/hList7"/>
    <dgm:cxn modelId="{709A5F89-EA67-4411-A827-3C2424BF2898}" type="presOf" srcId="{08FE007E-4F37-4CE1-9753-B9287D69818E}" destId="{278F8D4D-BF81-4BE2-A886-52271AEB0405}" srcOrd="0" destOrd="0" presId="urn:microsoft.com/office/officeart/2005/8/layout/hList7"/>
    <dgm:cxn modelId="{4DD5A10B-C77D-4182-AA44-564F9BB7BBF9}" type="presOf" srcId="{D50FE400-1322-46FB-A94C-C450E86C8849}" destId="{7D73FF3C-7E0E-4BD7-904D-4F324A282945}" srcOrd="0" destOrd="0" presId="urn:microsoft.com/office/officeart/2005/8/layout/hList7"/>
    <dgm:cxn modelId="{403EB8C8-D13D-4DF4-AC3B-7284123FA6E2}" type="presOf" srcId="{1A816FC7-C63C-46C2-BB7E-3579FDC558C3}" destId="{535D6001-07EE-4934-9D79-10FEE1087B1B}" srcOrd="1" destOrd="0" presId="urn:microsoft.com/office/officeart/2005/8/layout/hList7"/>
    <dgm:cxn modelId="{3AE0AF17-842F-45E6-AB75-5DE58808CE32}" type="presOf" srcId="{8D48AB70-9957-4322-A1F7-EE1EA615303E}" destId="{DC1A5C24-8EF5-44E4-ADF7-07486AE99C29}" srcOrd="1" destOrd="0" presId="urn:microsoft.com/office/officeart/2005/8/layout/hList7"/>
    <dgm:cxn modelId="{E60D6D08-2253-49B9-9385-546665DE9A5B}" srcId="{E42C8FC1-3E7A-4AFE-8F63-4D15FBEF6EFF}" destId="{1A816FC7-C63C-46C2-BB7E-3579FDC558C3}" srcOrd="3" destOrd="0" parTransId="{8DAF91DE-AC4F-4FBD-A4BC-C52B586283DD}" sibTransId="{08FE007E-4F37-4CE1-9753-B9287D69818E}"/>
    <dgm:cxn modelId="{466D2D90-01EB-425C-8EAF-1882F317C0EC}" type="presOf" srcId="{79E92C02-0152-4AF5-89F0-F996671B1D59}" destId="{EE0E9150-3374-4EEF-99F6-867521CBE12D}" srcOrd="0" destOrd="0" presId="urn:microsoft.com/office/officeart/2005/8/layout/hList7"/>
    <dgm:cxn modelId="{F9641539-8040-42DB-B0A0-E2D1FA9F2232}" type="presOf" srcId="{E42C8FC1-3E7A-4AFE-8F63-4D15FBEF6EFF}" destId="{55AACEBB-F174-4F5C-B25B-532AEF261FCD}" srcOrd="0" destOrd="0" presId="urn:microsoft.com/office/officeart/2005/8/layout/hList7"/>
    <dgm:cxn modelId="{6300B508-ECE9-4FBC-A9CD-70D0D96F20F3}" type="presOf" srcId="{91D1C2F9-B3A4-44FE-8C0E-7FE6A0F2C069}" destId="{CA1A88B6-DD9E-4380-A787-613E0B7687A8}" srcOrd="1" destOrd="0" presId="urn:microsoft.com/office/officeart/2005/8/layout/hList7"/>
    <dgm:cxn modelId="{73F2E787-7BF2-4F9E-9C10-EAFBC57B7ECB}" type="presOf" srcId="{1A816FC7-C63C-46C2-BB7E-3579FDC558C3}" destId="{AD1458CA-632C-4793-AB4E-357FB32C5D88}" srcOrd="0" destOrd="0" presId="urn:microsoft.com/office/officeart/2005/8/layout/hList7"/>
    <dgm:cxn modelId="{CB4B6FFC-1982-40AF-B907-94650917DD27}" type="presOf" srcId="{8D48AB70-9957-4322-A1F7-EE1EA615303E}" destId="{F9647770-D525-47D7-B88A-FFA65A8F6C6B}" srcOrd="0" destOrd="0" presId="urn:microsoft.com/office/officeart/2005/8/layout/hList7"/>
    <dgm:cxn modelId="{CE3242D2-CFAA-4BDD-8459-9FE3D0467703}" srcId="{E42C8FC1-3E7A-4AFE-8F63-4D15FBEF6EFF}" destId="{9FF8CE90-F361-465A-9FE7-1D5E2946FCC3}" srcOrd="0" destOrd="0" parTransId="{740121CC-8CC8-430F-8F26-A611EBED4E4B}" sibTransId="{FCA32939-6683-4D83-A876-C3E2FD4F6BA0}"/>
    <dgm:cxn modelId="{5EF2AEF8-F4E9-4417-AC9C-988719E60D81}" type="presOf" srcId="{C2C8FB2D-9D8F-4C20-9F7C-6F69A02A9701}" destId="{1A16FA09-D453-42F8-A388-BE58EC6D1D11}" srcOrd="0" destOrd="0" presId="urn:microsoft.com/office/officeart/2005/8/layout/hList7"/>
    <dgm:cxn modelId="{CF31A3D2-3CA0-49D4-8B3D-6C766588DACD}" type="presOf" srcId="{CD70D608-0986-40EF-9BEB-29D48B769A15}" destId="{AAEFBD06-8B74-4B82-A3F9-074E22C72AC4}" srcOrd="0" destOrd="0" presId="urn:microsoft.com/office/officeart/2005/8/layout/hList7"/>
    <dgm:cxn modelId="{311ED6E9-E963-4D8A-BF3A-3EDBE700CF86}" type="presOf" srcId="{9FF8CE90-F361-465A-9FE7-1D5E2946FCC3}" destId="{7222BE90-29D5-4D2C-B3BC-E6F3595AF320}" srcOrd="1" destOrd="0" presId="urn:microsoft.com/office/officeart/2005/8/layout/hList7"/>
    <dgm:cxn modelId="{63E5F628-08A4-4400-B2A0-1296CC5826A6}" srcId="{E42C8FC1-3E7A-4AFE-8F63-4D15FBEF6EFF}" destId="{CD70D608-0986-40EF-9BEB-29D48B769A15}" srcOrd="5" destOrd="0" parTransId="{B1E695F6-BD73-4834-82BF-8A741906A30E}" sibTransId="{CAD353D4-B6DB-4D14-9A6C-A0490DBDD3E3}"/>
    <dgm:cxn modelId="{86E19CEC-8F77-4DC9-8DE0-491F63E881A6}" type="presParOf" srcId="{55AACEBB-F174-4F5C-B25B-532AEF261FCD}" destId="{1F8A720B-7D3A-4D3F-8A17-2A4D39D011D5}" srcOrd="0" destOrd="0" presId="urn:microsoft.com/office/officeart/2005/8/layout/hList7"/>
    <dgm:cxn modelId="{D875E855-8592-483C-A036-88E28DB20031}" type="presParOf" srcId="{55AACEBB-F174-4F5C-B25B-532AEF261FCD}" destId="{5C15AFEA-5A67-4385-8622-E995300DCF90}" srcOrd="1" destOrd="0" presId="urn:microsoft.com/office/officeart/2005/8/layout/hList7"/>
    <dgm:cxn modelId="{C1CF982D-C3F0-4187-888E-3AAD71993399}" type="presParOf" srcId="{5C15AFEA-5A67-4385-8622-E995300DCF90}" destId="{FB7E7726-6C54-4625-A4DF-628DC5CBBBDF}" srcOrd="0" destOrd="0" presId="urn:microsoft.com/office/officeart/2005/8/layout/hList7"/>
    <dgm:cxn modelId="{BD2B593C-CED4-4AFD-A296-8996D53D3841}" type="presParOf" srcId="{FB7E7726-6C54-4625-A4DF-628DC5CBBBDF}" destId="{EEEE0FD7-6A29-4B37-BDFD-B0B21AC3F2F6}" srcOrd="0" destOrd="0" presId="urn:microsoft.com/office/officeart/2005/8/layout/hList7"/>
    <dgm:cxn modelId="{A4775136-45DF-4DD9-9522-D00D29A30317}" type="presParOf" srcId="{FB7E7726-6C54-4625-A4DF-628DC5CBBBDF}" destId="{7222BE90-29D5-4D2C-B3BC-E6F3595AF320}" srcOrd="1" destOrd="0" presId="urn:microsoft.com/office/officeart/2005/8/layout/hList7"/>
    <dgm:cxn modelId="{AE1746F1-1438-4336-8265-D76ED6E20CCA}" type="presParOf" srcId="{FB7E7726-6C54-4625-A4DF-628DC5CBBBDF}" destId="{57018523-A68F-4705-ADA6-A80C3336BAD4}" srcOrd="2" destOrd="0" presId="urn:microsoft.com/office/officeart/2005/8/layout/hList7"/>
    <dgm:cxn modelId="{4F3D36DF-BC11-4B92-B171-4E941E7F3656}" type="presParOf" srcId="{FB7E7726-6C54-4625-A4DF-628DC5CBBBDF}" destId="{9D6BA513-EF61-4B5D-9B02-342F95DEB11E}" srcOrd="3" destOrd="0" presId="urn:microsoft.com/office/officeart/2005/8/layout/hList7"/>
    <dgm:cxn modelId="{313C75E1-CB4D-4C92-A324-FDC9EDDE7908}" type="presParOf" srcId="{5C15AFEA-5A67-4385-8622-E995300DCF90}" destId="{36DD031A-62C2-471E-A3D5-2C8EA9A05294}" srcOrd="1" destOrd="0" presId="urn:microsoft.com/office/officeart/2005/8/layout/hList7"/>
    <dgm:cxn modelId="{64847362-C688-4EC6-AC42-4B1A181CDF57}" type="presParOf" srcId="{5C15AFEA-5A67-4385-8622-E995300DCF90}" destId="{7E01A6A1-181F-4237-8928-DFD497ED04B3}" srcOrd="2" destOrd="0" presId="urn:microsoft.com/office/officeart/2005/8/layout/hList7"/>
    <dgm:cxn modelId="{5D5C77F3-A530-47E3-8965-2E7F24A69D03}" type="presParOf" srcId="{7E01A6A1-181F-4237-8928-DFD497ED04B3}" destId="{F9647770-D525-47D7-B88A-FFA65A8F6C6B}" srcOrd="0" destOrd="0" presId="urn:microsoft.com/office/officeart/2005/8/layout/hList7"/>
    <dgm:cxn modelId="{A2D035D4-B777-475F-BC17-C6573C27F4E5}" type="presParOf" srcId="{7E01A6A1-181F-4237-8928-DFD497ED04B3}" destId="{DC1A5C24-8EF5-44E4-ADF7-07486AE99C29}" srcOrd="1" destOrd="0" presId="urn:microsoft.com/office/officeart/2005/8/layout/hList7"/>
    <dgm:cxn modelId="{44412AA0-01B1-4198-B143-03B914AD34DF}" type="presParOf" srcId="{7E01A6A1-181F-4237-8928-DFD497ED04B3}" destId="{CAFE46CC-1036-4737-91A5-DE8B4380CE13}" srcOrd="2" destOrd="0" presId="urn:microsoft.com/office/officeart/2005/8/layout/hList7"/>
    <dgm:cxn modelId="{7EAA8CFF-F9C4-46A3-8194-EBEEA19795A4}" type="presParOf" srcId="{7E01A6A1-181F-4237-8928-DFD497ED04B3}" destId="{2B38EB93-60B4-4F4B-A6BC-DFFEA39BAC67}" srcOrd="3" destOrd="0" presId="urn:microsoft.com/office/officeart/2005/8/layout/hList7"/>
    <dgm:cxn modelId="{B89849AD-EC62-45FB-ACE6-AEEC608F0B8E}" type="presParOf" srcId="{5C15AFEA-5A67-4385-8622-E995300DCF90}" destId="{1A16FA09-D453-42F8-A388-BE58EC6D1D11}" srcOrd="3" destOrd="0" presId="urn:microsoft.com/office/officeart/2005/8/layout/hList7"/>
    <dgm:cxn modelId="{C271FD77-3297-42FF-85D5-4286EB2243AA}" type="presParOf" srcId="{5C15AFEA-5A67-4385-8622-E995300DCF90}" destId="{7CE356D9-B446-47B7-A733-4A2DB64669A8}" srcOrd="4" destOrd="0" presId="urn:microsoft.com/office/officeart/2005/8/layout/hList7"/>
    <dgm:cxn modelId="{BFBCAA72-073C-46C7-8901-7FC6F6A57594}" type="presParOf" srcId="{7CE356D9-B446-47B7-A733-4A2DB64669A8}" destId="{0C45BA65-E1D3-4010-BC73-6D9EE6A55490}" srcOrd="0" destOrd="0" presId="urn:microsoft.com/office/officeart/2005/8/layout/hList7"/>
    <dgm:cxn modelId="{F1EF583F-E7E9-41D6-ADDB-AAE76AFC0390}" type="presParOf" srcId="{7CE356D9-B446-47B7-A733-4A2DB64669A8}" destId="{5B9E5424-D217-459A-A9FB-0B8561E0AF75}" srcOrd="1" destOrd="0" presId="urn:microsoft.com/office/officeart/2005/8/layout/hList7"/>
    <dgm:cxn modelId="{7695AADB-7821-4C00-8FA0-B7B17CFCB291}" type="presParOf" srcId="{7CE356D9-B446-47B7-A733-4A2DB64669A8}" destId="{D50794B7-4F3B-4E31-9068-4D81BCC25D44}" srcOrd="2" destOrd="0" presId="urn:microsoft.com/office/officeart/2005/8/layout/hList7"/>
    <dgm:cxn modelId="{B6333D5D-5A60-41B4-A017-365F662EF39D}" type="presParOf" srcId="{7CE356D9-B446-47B7-A733-4A2DB64669A8}" destId="{758B4682-810C-413A-B257-0B9E944B237F}" srcOrd="3" destOrd="0" presId="urn:microsoft.com/office/officeart/2005/8/layout/hList7"/>
    <dgm:cxn modelId="{63336BAB-A24B-4172-9105-0C00D3E2AED6}" type="presParOf" srcId="{5C15AFEA-5A67-4385-8622-E995300DCF90}" destId="{7D73FF3C-7E0E-4BD7-904D-4F324A282945}" srcOrd="5" destOrd="0" presId="urn:microsoft.com/office/officeart/2005/8/layout/hList7"/>
    <dgm:cxn modelId="{8C1BC90B-C342-4238-8A97-3F1FE82B8F4F}" type="presParOf" srcId="{5C15AFEA-5A67-4385-8622-E995300DCF90}" destId="{AC08B816-C5AC-494C-8C96-54A6FC71AFC9}" srcOrd="6" destOrd="0" presId="urn:microsoft.com/office/officeart/2005/8/layout/hList7"/>
    <dgm:cxn modelId="{3279EFE3-7E29-46D5-8A86-2D4E4696EBAF}" type="presParOf" srcId="{AC08B816-C5AC-494C-8C96-54A6FC71AFC9}" destId="{AD1458CA-632C-4793-AB4E-357FB32C5D88}" srcOrd="0" destOrd="0" presId="urn:microsoft.com/office/officeart/2005/8/layout/hList7"/>
    <dgm:cxn modelId="{1077F133-18F3-4A5B-8B23-BFF5E58FA07B}" type="presParOf" srcId="{AC08B816-C5AC-494C-8C96-54A6FC71AFC9}" destId="{535D6001-07EE-4934-9D79-10FEE1087B1B}" srcOrd="1" destOrd="0" presId="urn:microsoft.com/office/officeart/2005/8/layout/hList7"/>
    <dgm:cxn modelId="{84FAA131-659C-4EDD-8F54-CD272BD85DFB}" type="presParOf" srcId="{AC08B816-C5AC-494C-8C96-54A6FC71AFC9}" destId="{2BC6BE79-2D6F-467D-BD9E-5382964E87EE}" srcOrd="2" destOrd="0" presId="urn:microsoft.com/office/officeart/2005/8/layout/hList7"/>
    <dgm:cxn modelId="{0C179599-1D91-4219-88F9-B41465A54B35}" type="presParOf" srcId="{AC08B816-C5AC-494C-8C96-54A6FC71AFC9}" destId="{30D7B563-3414-462D-BD93-442F792ABD51}" srcOrd="3" destOrd="0" presId="urn:microsoft.com/office/officeart/2005/8/layout/hList7"/>
    <dgm:cxn modelId="{8F1B3239-635C-47CF-A93F-C487EA252B3F}" type="presParOf" srcId="{5C15AFEA-5A67-4385-8622-E995300DCF90}" destId="{278F8D4D-BF81-4BE2-A886-52271AEB0405}" srcOrd="7" destOrd="0" presId="urn:microsoft.com/office/officeart/2005/8/layout/hList7"/>
    <dgm:cxn modelId="{421CE6DF-FD3C-413E-859E-45F073B5D7EB}" type="presParOf" srcId="{5C15AFEA-5A67-4385-8622-E995300DCF90}" destId="{166BA311-1303-4172-867A-9289C8718953}" srcOrd="8" destOrd="0" presId="urn:microsoft.com/office/officeart/2005/8/layout/hList7"/>
    <dgm:cxn modelId="{8E04FBD7-AB87-4AA3-86B6-F266D97D52F4}" type="presParOf" srcId="{166BA311-1303-4172-867A-9289C8718953}" destId="{EE0E9150-3374-4EEF-99F6-867521CBE12D}" srcOrd="0" destOrd="0" presId="urn:microsoft.com/office/officeart/2005/8/layout/hList7"/>
    <dgm:cxn modelId="{F47B5728-1793-45C7-828E-D6DDB792755A}" type="presParOf" srcId="{166BA311-1303-4172-867A-9289C8718953}" destId="{01714320-634E-480D-9BE9-841B73254F9E}" srcOrd="1" destOrd="0" presId="urn:microsoft.com/office/officeart/2005/8/layout/hList7"/>
    <dgm:cxn modelId="{BFBA1C3B-42A4-4CC3-A289-D0BB65586001}" type="presParOf" srcId="{166BA311-1303-4172-867A-9289C8718953}" destId="{5D9C6063-927D-4EC2-B7D0-1C6EBDF7D5EA}" srcOrd="2" destOrd="0" presId="urn:microsoft.com/office/officeart/2005/8/layout/hList7"/>
    <dgm:cxn modelId="{38BF5B4C-A0E6-4AC6-87A5-A6A86908C8A8}" type="presParOf" srcId="{166BA311-1303-4172-867A-9289C8718953}" destId="{FAA4D962-B17A-49F6-BD02-05D5842BC000}" srcOrd="3" destOrd="0" presId="urn:microsoft.com/office/officeart/2005/8/layout/hList7"/>
    <dgm:cxn modelId="{15C6385B-63FD-4E5A-AB46-342BA02DF4E4}" type="presParOf" srcId="{5C15AFEA-5A67-4385-8622-E995300DCF90}" destId="{01345A2C-E51C-44D9-8F01-30B58E64A3A9}" srcOrd="9" destOrd="0" presId="urn:microsoft.com/office/officeart/2005/8/layout/hList7"/>
    <dgm:cxn modelId="{6CD8EA1F-44EC-45D5-8CF3-2122DADABE07}" type="presParOf" srcId="{5C15AFEA-5A67-4385-8622-E995300DCF90}" destId="{D3EA7852-A864-4224-A175-02A889040F4D}" srcOrd="10" destOrd="0" presId="urn:microsoft.com/office/officeart/2005/8/layout/hList7"/>
    <dgm:cxn modelId="{CDA0E708-9FF4-45C5-9360-D9935E4965D0}" type="presParOf" srcId="{D3EA7852-A864-4224-A175-02A889040F4D}" destId="{AAEFBD06-8B74-4B82-A3F9-074E22C72AC4}" srcOrd="0" destOrd="0" presId="urn:microsoft.com/office/officeart/2005/8/layout/hList7"/>
    <dgm:cxn modelId="{F7CB48E5-E6DA-4873-A5A5-B6F01111EF55}" type="presParOf" srcId="{D3EA7852-A864-4224-A175-02A889040F4D}" destId="{9A174810-1495-4124-BE2C-4E2C86FBB7C3}" srcOrd="1" destOrd="0" presId="urn:microsoft.com/office/officeart/2005/8/layout/hList7"/>
    <dgm:cxn modelId="{32E294C5-CB22-4BA4-B19B-147F5A6A6B9D}" type="presParOf" srcId="{D3EA7852-A864-4224-A175-02A889040F4D}" destId="{A224E972-7431-404F-8BFB-7EFAF1304FA5}" srcOrd="2" destOrd="0" presId="urn:microsoft.com/office/officeart/2005/8/layout/hList7"/>
    <dgm:cxn modelId="{BC77F2FA-8EFB-45E9-B27E-F66D78244321}" type="presParOf" srcId="{D3EA7852-A864-4224-A175-02A889040F4D}" destId="{44C879E3-E9C8-4C4E-AC8C-5D7C883CD14A}" srcOrd="3" destOrd="0" presId="urn:microsoft.com/office/officeart/2005/8/layout/hList7"/>
    <dgm:cxn modelId="{C78FD930-8F03-4614-8B28-DB87847B2E09}" type="presParOf" srcId="{5C15AFEA-5A67-4385-8622-E995300DCF90}" destId="{53499CD9-CC40-4190-88EE-11BBE017B271}" srcOrd="11" destOrd="0" presId="urn:microsoft.com/office/officeart/2005/8/layout/hList7"/>
    <dgm:cxn modelId="{0231BED1-D1D7-4306-8CB0-2A59C32AC014}" type="presParOf" srcId="{5C15AFEA-5A67-4385-8622-E995300DCF90}" destId="{D7FAD30D-6B14-421D-85A9-5FF6CA76F6D7}" srcOrd="12" destOrd="0" presId="urn:microsoft.com/office/officeart/2005/8/layout/hList7"/>
    <dgm:cxn modelId="{D384E8AE-EEA0-49FC-8719-9FDFCD5B2A2F}" type="presParOf" srcId="{D7FAD30D-6B14-421D-85A9-5FF6CA76F6D7}" destId="{474506CB-71DC-46E0-940C-A12BDE91C8A2}" srcOrd="0" destOrd="0" presId="urn:microsoft.com/office/officeart/2005/8/layout/hList7"/>
    <dgm:cxn modelId="{51B2FBA9-2EAA-4268-8D10-E56634EEE8C2}" type="presParOf" srcId="{D7FAD30D-6B14-421D-85A9-5FF6CA76F6D7}" destId="{CA1A88B6-DD9E-4380-A787-613E0B7687A8}" srcOrd="1" destOrd="0" presId="urn:microsoft.com/office/officeart/2005/8/layout/hList7"/>
    <dgm:cxn modelId="{13A2B8E0-E3AB-422C-BCB4-F291F8589B49}" type="presParOf" srcId="{D7FAD30D-6B14-421D-85A9-5FF6CA76F6D7}" destId="{63418E7F-5A2E-4C6D-AC4A-C921470C85A2}" srcOrd="2" destOrd="0" presId="urn:microsoft.com/office/officeart/2005/8/layout/hList7"/>
    <dgm:cxn modelId="{8DB488EE-DF33-4462-BB65-D55F5D208A9C}" type="presParOf" srcId="{D7FAD30D-6B14-421D-85A9-5FF6CA76F6D7}" destId="{06E48F47-AB62-443A-A86D-29995022380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F9A3E-279A-47CA-A5B1-AB6E93CC7EFA}">
      <dsp:nvSpPr>
        <dsp:cNvPr id="0" name=""/>
        <dsp:cNvSpPr/>
      </dsp:nvSpPr>
      <dsp:spPr>
        <a:xfrm>
          <a:off x="2485442" y="907132"/>
          <a:ext cx="2960295" cy="28605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D2FA43-797C-4FE8-B14D-2C490BED32D4}">
      <dsp:nvSpPr>
        <dsp:cNvPr id="0" name=""/>
        <dsp:cNvSpPr/>
      </dsp:nvSpPr>
      <dsp:spPr>
        <a:xfrm>
          <a:off x="1618273" y="0"/>
          <a:ext cx="4891576" cy="13283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/>
            <a:t>самомотивация</a:t>
          </a:r>
          <a:endParaRPr lang="ru-RU" sz="2800" kern="1200" dirty="0"/>
        </a:p>
      </dsp:txBody>
      <dsp:txXfrm>
        <a:off x="1618273" y="0"/>
        <a:ext cx="4891576" cy="1328311"/>
      </dsp:txXfrm>
    </dsp:sp>
    <dsp:sp modelId="{7FA436E4-D7B0-44C0-AEC2-0C8A03F12BFE}">
      <dsp:nvSpPr>
        <dsp:cNvPr id="0" name=""/>
        <dsp:cNvSpPr/>
      </dsp:nvSpPr>
      <dsp:spPr>
        <a:xfrm>
          <a:off x="3500934" y="1376220"/>
          <a:ext cx="2960295" cy="2860516"/>
        </a:xfrm>
        <a:prstGeom prst="ellipse">
          <a:avLst/>
        </a:prstGeom>
        <a:solidFill>
          <a:schemeClr val="accent2">
            <a:alpha val="50000"/>
            <a:hueOff val="1273292"/>
            <a:satOff val="2160"/>
            <a:lumOff val="-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4D876FD-9C11-44DB-A73E-2B3B5F4D8FCF}">
      <dsp:nvSpPr>
        <dsp:cNvPr id="0" name=""/>
        <dsp:cNvSpPr/>
      </dsp:nvSpPr>
      <dsp:spPr>
        <a:xfrm>
          <a:off x="4560734" y="1660678"/>
          <a:ext cx="4359398" cy="145481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коммуникативные </a:t>
          </a:r>
          <a:endParaRPr lang="en-US" sz="28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навыки</a:t>
          </a:r>
        </a:p>
      </dsp:txBody>
      <dsp:txXfrm>
        <a:off x="4560734" y="1660678"/>
        <a:ext cx="4359398" cy="1454817"/>
      </dsp:txXfrm>
    </dsp:sp>
    <dsp:sp modelId="{B08D6D58-F9E4-404B-80B4-ADDD95CB95EA}">
      <dsp:nvSpPr>
        <dsp:cNvPr id="0" name=""/>
        <dsp:cNvSpPr/>
      </dsp:nvSpPr>
      <dsp:spPr>
        <a:xfrm>
          <a:off x="3543967" y="2350854"/>
          <a:ext cx="2960295" cy="2860516"/>
        </a:xfrm>
        <a:prstGeom prst="ellipse">
          <a:avLst/>
        </a:prstGeom>
        <a:solidFill>
          <a:schemeClr val="accent2">
            <a:alpha val="50000"/>
            <a:hueOff val="2546585"/>
            <a:satOff val="4320"/>
            <a:lumOff val="-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D1CE25-A6BE-4A08-A77C-A9BA9C668B3E}">
      <dsp:nvSpPr>
        <dsp:cNvPr id="0" name=""/>
        <dsp:cNvSpPr/>
      </dsp:nvSpPr>
      <dsp:spPr>
        <a:xfrm>
          <a:off x="5784396" y="3735167"/>
          <a:ext cx="2343603" cy="16256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эмпатия</a:t>
          </a:r>
        </a:p>
      </dsp:txBody>
      <dsp:txXfrm>
        <a:off x="5784396" y="3735167"/>
        <a:ext cx="2343603" cy="1625600"/>
      </dsp:txXfrm>
    </dsp:sp>
    <dsp:sp modelId="{6E235A0C-9C5E-412A-A6D2-FF2925804E13}">
      <dsp:nvSpPr>
        <dsp:cNvPr id="0" name=""/>
        <dsp:cNvSpPr/>
      </dsp:nvSpPr>
      <dsp:spPr>
        <a:xfrm>
          <a:off x="2317797" y="3140648"/>
          <a:ext cx="2960295" cy="2860516"/>
        </a:xfrm>
        <a:prstGeom prst="ellipse">
          <a:avLst/>
        </a:prstGeom>
        <a:solidFill>
          <a:schemeClr val="accent2">
            <a:alpha val="50000"/>
            <a:hueOff val="3819877"/>
            <a:satOff val="6480"/>
            <a:lumOff val="-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E15633-2227-48F1-ACB1-084ED1361DD4}">
      <dsp:nvSpPr>
        <dsp:cNvPr id="0" name=""/>
        <dsp:cNvSpPr/>
      </dsp:nvSpPr>
      <dsp:spPr>
        <a:xfrm>
          <a:off x="1750179" y="5279440"/>
          <a:ext cx="4511649" cy="13283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стремление </a:t>
          </a:r>
          <a:br>
            <a:rPr lang="ru-RU" sz="2800" kern="1200" dirty="0"/>
          </a:br>
          <a:r>
            <a:rPr lang="ru-RU" sz="2800" kern="1200" dirty="0"/>
            <a:t>к самообразованию и саморазвитию</a:t>
          </a:r>
        </a:p>
      </dsp:txBody>
      <dsp:txXfrm>
        <a:off x="1750179" y="5279440"/>
        <a:ext cx="4511649" cy="1328311"/>
      </dsp:txXfrm>
    </dsp:sp>
    <dsp:sp modelId="{7D040BAB-A44E-45C8-B001-4C8955221D27}">
      <dsp:nvSpPr>
        <dsp:cNvPr id="0" name=""/>
        <dsp:cNvSpPr/>
      </dsp:nvSpPr>
      <dsp:spPr>
        <a:xfrm>
          <a:off x="1207245" y="2571110"/>
          <a:ext cx="2960295" cy="2860516"/>
        </a:xfrm>
        <a:prstGeom prst="ellipse">
          <a:avLst/>
        </a:prstGeom>
        <a:solidFill>
          <a:schemeClr val="accent2">
            <a:alpha val="50000"/>
            <a:hueOff val="5093169"/>
            <a:satOff val="8640"/>
            <a:lumOff val="-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C833D7-7296-4AB8-9015-D3C4347AF6DF}">
      <dsp:nvSpPr>
        <dsp:cNvPr id="0" name=""/>
        <dsp:cNvSpPr/>
      </dsp:nvSpPr>
      <dsp:spPr>
        <a:xfrm>
          <a:off x="-588922" y="3787771"/>
          <a:ext cx="3430714" cy="16256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эмоциональный интеллект</a:t>
          </a:r>
        </a:p>
      </dsp:txBody>
      <dsp:txXfrm>
        <a:off x="-588922" y="3787771"/>
        <a:ext cx="3430714" cy="1625600"/>
      </dsp:txXfrm>
    </dsp:sp>
    <dsp:sp modelId="{F70DA7B0-3938-437B-9E14-25D7C55A7D90}">
      <dsp:nvSpPr>
        <dsp:cNvPr id="0" name=""/>
        <dsp:cNvSpPr/>
      </dsp:nvSpPr>
      <dsp:spPr>
        <a:xfrm>
          <a:off x="1413534" y="1229955"/>
          <a:ext cx="2960295" cy="2860516"/>
        </a:xfrm>
        <a:prstGeom prst="ellipse">
          <a:avLst/>
        </a:prstGeom>
        <a:solidFill>
          <a:schemeClr val="accent2">
            <a:alpha val="50000"/>
            <a:hueOff val="6366461"/>
            <a:satOff val="10800"/>
            <a:lumOff val="-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DAF5F07-1C7F-4C25-B224-B52961B6B53D}">
      <dsp:nvSpPr>
        <dsp:cNvPr id="0" name=""/>
        <dsp:cNvSpPr/>
      </dsp:nvSpPr>
      <dsp:spPr>
        <a:xfrm>
          <a:off x="-399056" y="1357710"/>
          <a:ext cx="3021913" cy="16256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/>
            <a:t>стрессо</a:t>
          </a:r>
          <a:r>
            <a:rPr lang="ru-RU" sz="2800" kern="1200" dirty="0"/>
            <a:t>-устойчивость</a:t>
          </a:r>
        </a:p>
      </dsp:txBody>
      <dsp:txXfrm>
        <a:off x="-399056" y="1357710"/>
        <a:ext cx="3021913" cy="1625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BBF6E-77F0-4D1D-99C7-927462397267}">
      <dsp:nvSpPr>
        <dsp:cNvPr id="0" name=""/>
        <dsp:cNvSpPr/>
      </dsp:nvSpPr>
      <dsp:spPr>
        <a:xfrm>
          <a:off x="2305487" y="1703209"/>
          <a:ext cx="1718671" cy="171867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707F65-F908-4775-A876-DA6208812936}">
      <dsp:nvSpPr>
        <dsp:cNvPr id="0" name=""/>
        <dsp:cNvSpPr/>
      </dsp:nvSpPr>
      <dsp:spPr>
        <a:xfrm>
          <a:off x="1523165" y="303720"/>
          <a:ext cx="3283316" cy="11539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Самосогласованность личности</a:t>
          </a:r>
        </a:p>
      </dsp:txBody>
      <dsp:txXfrm>
        <a:off x="1523165" y="303720"/>
        <a:ext cx="3283316" cy="1153964"/>
      </dsp:txXfrm>
    </dsp:sp>
    <dsp:sp modelId="{B907A991-50DB-4D8C-B6DB-13BADEEA2E17}">
      <dsp:nvSpPr>
        <dsp:cNvPr id="0" name=""/>
        <dsp:cNvSpPr/>
      </dsp:nvSpPr>
      <dsp:spPr>
        <a:xfrm>
          <a:off x="2959270" y="2178054"/>
          <a:ext cx="1718671" cy="1718671"/>
        </a:xfrm>
        <a:prstGeom prst="ellipse">
          <a:avLst/>
        </a:prstGeom>
        <a:solidFill>
          <a:schemeClr val="accent2">
            <a:alpha val="50000"/>
            <a:hueOff val="1591615"/>
            <a:satOff val="2700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0C0CA9-F1CA-4300-A107-2CC204B80F6D}">
      <dsp:nvSpPr>
        <dsp:cNvPr id="0" name=""/>
        <dsp:cNvSpPr/>
      </dsp:nvSpPr>
      <dsp:spPr>
        <a:xfrm>
          <a:off x="4814747" y="1825972"/>
          <a:ext cx="1787417" cy="12521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Самооценка</a:t>
          </a:r>
          <a:endParaRPr lang="ru-RU" sz="2400" kern="1200" dirty="0"/>
        </a:p>
      </dsp:txBody>
      <dsp:txXfrm>
        <a:off x="4814747" y="1825972"/>
        <a:ext cx="1787417" cy="1252174"/>
      </dsp:txXfrm>
    </dsp:sp>
    <dsp:sp modelId="{D612FE5E-7730-4364-A7A7-570ECBF1D3DB}">
      <dsp:nvSpPr>
        <dsp:cNvPr id="0" name=""/>
        <dsp:cNvSpPr/>
      </dsp:nvSpPr>
      <dsp:spPr>
        <a:xfrm>
          <a:off x="2709719" y="2947036"/>
          <a:ext cx="1718671" cy="1718671"/>
        </a:xfrm>
        <a:prstGeom prst="ellipse">
          <a:avLst/>
        </a:prstGeom>
        <a:solidFill>
          <a:schemeClr val="accent2">
            <a:alpha val="50000"/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A5EA4A-3B24-4B6A-B0F8-21711418A018}">
      <dsp:nvSpPr>
        <dsp:cNvPr id="0" name=""/>
        <dsp:cNvSpPr/>
      </dsp:nvSpPr>
      <dsp:spPr>
        <a:xfrm>
          <a:off x="3496363" y="3962034"/>
          <a:ext cx="3874210" cy="12521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Самоудовлетворенность</a:t>
          </a:r>
        </a:p>
      </dsp:txBody>
      <dsp:txXfrm>
        <a:off x="3496363" y="3962034"/>
        <a:ext cx="3874210" cy="1252174"/>
      </dsp:txXfrm>
    </dsp:sp>
    <dsp:sp modelId="{002709E2-840F-4F5D-9121-323B52F1DF1B}">
      <dsp:nvSpPr>
        <dsp:cNvPr id="0" name=""/>
        <dsp:cNvSpPr/>
      </dsp:nvSpPr>
      <dsp:spPr>
        <a:xfrm>
          <a:off x="1901256" y="2947036"/>
          <a:ext cx="1718671" cy="1718671"/>
        </a:xfrm>
        <a:prstGeom prst="ellipse">
          <a:avLst/>
        </a:prstGeom>
        <a:solidFill>
          <a:schemeClr val="accent2">
            <a:alpha val="50000"/>
            <a:hueOff val="4774846"/>
            <a:satOff val="8100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F462E8A-268D-4DD8-9AA6-C88788D6E0B0}">
      <dsp:nvSpPr>
        <dsp:cNvPr id="0" name=""/>
        <dsp:cNvSpPr/>
      </dsp:nvSpPr>
      <dsp:spPr>
        <a:xfrm>
          <a:off x="-495890" y="3962034"/>
          <a:ext cx="2784135" cy="12521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Самопринятие</a:t>
          </a:r>
          <a:endParaRPr lang="ru-RU" sz="2400" kern="1200" dirty="0"/>
        </a:p>
      </dsp:txBody>
      <dsp:txXfrm>
        <a:off x="-495890" y="3962034"/>
        <a:ext cx="2784135" cy="1252174"/>
      </dsp:txXfrm>
    </dsp:sp>
    <dsp:sp modelId="{39DD9BA8-8F8E-4D9E-A47A-70A4748D6C4A}">
      <dsp:nvSpPr>
        <dsp:cNvPr id="0" name=""/>
        <dsp:cNvSpPr/>
      </dsp:nvSpPr>
      <dsp:spPr>
        <a:xfrm>
          <a:off x="1651705" y="2178054"/>
          <a:ext cx="1718671" cy="1718671"/>
        </a:xfrm>
        <a:prstGeom prst="ellipse">
          <a:avLst/>
        </a:prstGeom>
        <a:solidFill>
          <a:schemeClr val="accent2">
            <a:alpha val="50000"/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E28BD8-02EE-4F5B-AA7F-E8DF2DA17929}">
      <dsp:nvSpPr>
        <dsp:cNvPr id="0" name=""/>
        <dsp:cNvSpPr/>
      </dsp:nvSpPr>
      <dsp:spPr>
        <a:xfrm>
          <a:off x="-272518" y="1825972"/>
          <a:ext cx="1787417" cy="12521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Отношение</a:t>
          </a:r>
          <a:endParaRPr lang="ru-RU" sz="2400" kern="1200" dirty="0"/>
        </a:p>
      </dsp:txBody>
      <dsp:txXfrm>
        <a:off x="-272518" y="1825972"/>
        <a:ext cx="1787417" cy="12521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E0FD7-6A29-4B37-BDFD-B0B21AC3F2F6}">
      <dsp:nvSpPr>
        <dsp:cNvPr id="0" name=""/>
        <dsp:cNvSpPr/>
      </dsp:nvSpPr>
      <dsp:spPr>
        <a:xfrm>
          <a:off x="5060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/>
            <a:t>Тьюторская</a:t>
          </a:r>
          <a:r>
            <a:rPr lang="ru-RU" sz="1800" b="1" kern="1200" dirty="0"/>
            <a:t> деятельность по подготовке волонтеров</a:t>
          </a:r>
          <a:endParaRPr lang="ru-RU" sz="1800" kern="1200" dirty="0"/>
        </a:p>
      </dsp:txBody>
      <dsp:txXfrm>
        <a:off x="5060" y="2239904"/>
        <a:ext cx="1696640" cy="2239904"/>
      </dsp:txXfrm>
    </dsp:sp>
    <dsp:sp modelId="{9D6BA513-EF61-4B5D-9B02-342F95DEB11E}">
      <dsp:nvSpPr>
        <dsp:cNvPr id="0" name=""/>
        <dsp:cNvSpPr/>
      </dsp:nvSpPr>
      <dsp:spPr>
        <a:xfrm>
          <a:off x="55959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647770-D525-47D7-B88A-FFA65A8F6C6B}">
      <dsp:nvSpPr>
        <dsp:cNvPr id="0" name=""/>
        <dsp:cNvSpPr/>
      </dsp:nvSpPr>
      <dsp:spPr>
        <a:xfrm>
          <a:off x="1752600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Участие в деятельности молодежных форумов </a:t>
          </a:r>
          <a:endParaRPr lang="ru-RU" sz="1800" kern="1200" dirty="0"/>
        </a:p>
      </dsp:txBody>
      <dsp:txXfrm>
        <a:off x="1752600" y="2239904"/>
        <a:ext cx="1696640" cy="2239904"/>
      </dsp:txXfrm>
    </dsp:sp>
    <dsp:sp modelId="{2B38EB93-60B4-4F4B-A6BC-DFFEA39BAC67}">
      <dsp:nvSpPr>
        <dsp:cNvPr id="0" name=""/>
        <dsp:cNvSpPr/>
      </dsp:nvSpPr>
      <dsp:spPr>
        <a:xfrm>
          <a:off x="1803499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45BA65-E1D3-4010-BC73-6D9EE6A55490}">
      <dsp:nvSpPr>
        <dsp:cNvPr id="0" name=""/>
        <dsp:cNvSpPr/>
      </dsp:nvSpPr>
      <dsp:spPr>
        <a:xfrm>
          <a:off x="3500139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Совместная волонтерская деятельность с ОО и – социальными партнерами</a:t>
          </a:r>
          <a:endParaRPr lang="ru-RU" sz="1800" kern="1200" dirty="0"/>
        </a:p>
      </dsp:txBody>
      <dsp:txXfrm>
        <a:off x="3500139" y="2239904"/>
        <a:ext cx="1696640" cy="2239904"/>
      </dsp:txXfrm>
    </dsp:sp>
    <dsp:sp modelId="{758B4682-810C-413A-B257-0B9E944B237F}">
      <dsp:nvSpPr>
        <dsp:cNvPr id="0" name=""/>
        <dsp:cNvSpPr/>
      </dsp:nvSpPr>
      <dsp:spPr>
        <a:xfrm>
          <a:off x="3551039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458CA-632C-4793-AB4E-357FB32C5D88}">
      <dsp:nvSpPr>
        <dsp:cNvPr id="0" name=""/>
        <dsp:cNvSpPr/>
      </dsp:nvSpPr>
      <dsp:spPr>
        <a:xfrm>
          <a:off x="5247679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Организация спортивных мероприятий</a:t>
          </a:r>
          <a:endParaRPr lang="ru-RU" sz="1800" kern="1200" dirty="0"/>
        </a:p>
      </dsp:txBody>
      <dsp:txXfrm>
        <a:off x="5247679" y="2239904"/>
        <a:ext cx="1696640" cy="2239904"/>
      </dsp:txXfrm>
    </dsp:sp>
    <dsp:sp modelId="{30D7B563-3414-462D-BD93-442F792ABD51}">
      <dsp:nvSpPr>
        <dsp:cNvPr id="0" name=""/>
        <dsp:cNvSpPr/>
      </dsp:nvSpPr>
      <dsp:spPr>
        <a:xfrm>
          <a:off x="5298578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0E9150-3374-4EEF-99F6-867521CBE12D}">
      <dsp:nvSpPr>
        <dsp:cNvPr id="0" name=""/>
        <dsp:cNvSpPr/>
      </dsp:nvSpPr>
      <dsp:spPr>
        <a:xfrm>
          <a:off x="6995219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Социально значимая деятельность</a:t>
          </a:r>
          <a:endParaRPr lang="ru-RU" sz="1800" kern="1200" dirty="0"/>
        </a:p>
      </dsp:txBody>
      <dsp:txXfrm>
        <a:off x="6995219" y="2239904"/>
        <a:ext cx="1696640" cy="2239904"/>
      </dsp:txXfrm>
    </dsp:sp>
    <dsp:sp modelId="{FAA4D962-B17A-49F6-BD02-05D5842BC000}">
      <dsp:nvSpPr>
        <dsp:cNvPr id="0" name=""/>
        <dsp:cNvSpPr/>
      </dsp:nvSpPr>
      <dsp:spPr>
        <a:xfrm>
          <a:off x="7046118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EFBD06-8B74-4B82-A3F9-074E22C72AC4}">
      <dsp:nvSpPr>
        <dsp:cNvPr id="0" name=""/>
        <dsp:cNvSpPr/>
      </dsp:nvSpPr>
      <dsp:spPr>
        <a:xfrm>
          <a:off x="8742759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Участие в деятельности региональных волонтерских</a:t>
          </a:r>
          <a:r>
            <a:rPr lang="ru-RU" sz="1800" kern="1200" dirty="0"/>
            <a:t> </a:t>
          </a:r>
          <a:r>
            <a:rPr lang="ru-RU" sz="1800" b="1" kern="1200" dirty="0"/>
            <a:t>организаций</a:t>
          </a:r>
          <a:endParaRPr lang="ru-RU" sz="1800" kern="1200" dirty="0"/>
        </a:p>
      </dsp:txBody>
      <dsp:txXfrm>
        <a:off x="8742759" y="2239904"/>
        <a:ext cx="1696640" cy="2239904"/>
      </dsp:txXfrm>
    </dsp:sp>
    <dsp:sp modelId="{44C879E3-E9C8-4C4E-AC8C-5D7C883CD14A}">
      <dsp:nvSpPr>
        <dsp:cNvPr id="0" name=""/>
        <dsp:cNvSpPr/>
      </dsp:nvSpPr>
      <dsp:spPr>
        <a:xfrm>
          <a:off x="8793658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4506CB-71DC-46E0-940C-A12BDE91C8A2}">
      <dsp:nvSpPr>
        <dsp:cNvPr id="0" name=""/>
        <dsp:cNvSpPr/>
      </dsp:nvSpPr>
      <dsp:spPr>
        <a:xfrm>
          <a:off x="10490299" y="0"/>
          <a:ext cx="1696640" cy="5599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/>
            <a:t>Участие в традиционных мероприятиях вуза и города</a:t>
          </a:r>
          <a:endParaRPr lang="ru-RU" sz="1800" kern="1200" dirty="0"/>
        </a:p>
      </dsp:txBody>
      <dsp:txXfrm>
        <a:off x="10490299" y="2239904"/>
        <a:ext cx="1696640" cy="2239904"/>
      </dsp:txXfrm>
    </dsp:sp>
    <dsp:sp modelId="{06E48F47-AB62-443A-A86D-299950223801}">
      <dsp:nvSpPr>
        <dsp:cNvPr id="0" name=""/>
        <dsp:cNvSpPr/>
      </dsp:nvSpPr>
      <dsp:spPr>
        <a:xfrm>
          <a:off x="10541198" y="335985"/>
          <a:ext cx="1594842" cy="1864720"/>
        </a:xfrm>
        <a:prstGeom prst="ellipse">
          <a:avLst/>
        </a:prstGeom>
        <a:blipFill>
          <a:blip xmlns:r="http://schemas.openxmlformats.org/officeDocument/2006/relationships" r:embed="rId7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A720B-7D3A-4D3F-8A17-2A4D39D011D5}">
      <dsp:nvSpPr>
        <dsp:cNvPr id="0" name=""/>
        <dsp:cNvSpPr/>
      </dsp:nvSpPr>
      <dsp:spPr>
        <a:xfrm>
          <a:off x="487679" y="4479808"/>
          <a:ext cx="11216640" cy="83996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2AB58-7AD0-4F68-ADCC-29E16179F064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AD984-BD39-4E7C-8EF4-AF66AC14A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9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D984-BD39-4E7C-8EF4-AF66AC14A98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5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D984-BD39-4E7C-8EF4-AF66AC14A9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5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68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0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5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36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5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9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3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9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1F25-7012-4DBA-AF84-A886A91D92A9}" type="datetimeFigureOut">
              <a:rPr lang="ru-RU" smtClean="0"/>
              <a:t>01.05.2021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B334-0331-458C-B7EB-BAEE02C2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32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jpeg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3964" y="1039091"/>
            <a:ext cx="2521527" cy="346363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509" y="1738859"/>
            <a:ext cx="6255326" cy="217523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E6864"/>
                </a:solidFill>
              </a:rPr>
              <a:t>ВОЗМОЖНОСТИ УНИВЕРСИТЕТА ПО ФОРМИРОВАНИЮ </a:t>
            </a:r>
            <a:br>
              <a:rPr lang="ru-RU" sz="3200" dirty="0">
                <a:solidFill>
                  <a:srgbClr val="0E6864"/>
                </a:solidFill>
              </a:rPr>
            </a:br>
            <a:r>
              <a:rPr lang="ru-RU" sz="3200" dirty="0">
                <a:solidFill>
                  <a:srgbClr val="0E6864"/>
                </a:solidFill>
              </a:rPr>
              <a:t>ГИБКИХ НАВЫКОВ СТУДЕНТОВ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>
              <a:solidFill>
                <a:srgbClr val="0E686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6400" y="0"/>
            <a:ext cx="2895600" cy="6858000"/>
          </a:xfrm>
          <a:prstGeom prst="rect">
            <a:avLst/>
          </a:prstGeom>
          <a:gradFill flip="none" rotWithShape="1">
            <a:gsLst>
              <a:gs pos="0">
                <a:srgbClr val="12707E"/>
              </a:gs>
              <a:gs pos="93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876559" y="1903268"/>
            <a:ext cx="1735281" cy="173528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9B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156989" y="3817114"/>
            <a:ext cx="3174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Уварина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 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  <a:t/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Наталья Викторовна,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  <a:t/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заместитель директора,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  <a:t/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д.п.н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., профессор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E4920EF-1933-48CB-A2AF-5AC4A359B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5614"/>
          <a:stretch/>
        </p:blipFill>
        <p:spPr bwMode="auto">
          <a:xfrm>
            <a:off x="5920354" y="-1"/>
            <a:ext cx="3376046" cy="68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280AACDB-DE3F-4530-8708-648D3F4F4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r="12987"/>
          <a:stretch/>
        </p:blipFill>
        <p:spPr bwMode="auto">
          <a:xfrm>
            <a:off x="9230243" y="3965205"/>
            <a:ext cx="2631317" cy="2443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AF1A1A8-9F95-4F41-8883-B274D9B0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26" y="168108"/>
            <a:ext cx="2558736" cy="2401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D73BCBE-0DFC-469E-BADE-8A5E80E7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27" y="83627"/>
            <a:ext cx="2610189" cy="2401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5739484" y="925324"/>
            <a:ext cx="5102687" cy="5102687"/>
          </a:xfrm>
          <a:prstGeom prst="ellipse">
            <a:avLst/>
          </a:prstGeom>
          <a:gradFill>
            <a:gsLst>
              <a:gs pos="14000">
                <a:srgbClr val="5187B5"/>
              </a:gs>
              <a:gs pos="99324">
                <a:srgbClr val="CB7D7F"/>
              </a:gs>
              <a:gs pos="66000">
                <a:srgbClr val="AA847F"/>
              </a:gs>
              <a:gs pos="36000">
                <a:schemeClr val="accent1">
                  <a:lumMod val="97000"/>
                  <a:lumOff val="3000"/>
                  <a:alpha val="80000"/>
                </a:schemeClr>
              </a:gs>
            </a:gsLst>
            <a:lin ang="1800000" scaled="0"/>
          </a:gra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143996" y="1314863"/>
            <a:ext cx="4323608" cy="4323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337"/>
            <a:ext cx="4143642" cy="68653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143642" cy="6865337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835239" y="106019"/>
            <a:ext cx="2455898" cy="2390372"/>
          </a:xfrm>
          <a:prstGeom prst="ellipse">
            <a:avLst/>
          </a:prstGeom>
          <a:solidFill>
            <a:srgbClr val="508CB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62504" y="4015978"/>
            <a:ext cx="2610189" cy="2401571"/>
          </a:xfrm>
          <a:prstGeom prst="ellipse">
            <a:avLst/>
          </a:prstGeom>
          <a:solidFill>
            <a:srgbClr val="4C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230243" y="106019"/>
            <a:ext cx="2510703" cy="2445022"/>
          </a:xfrm>
          <a:prstGeom prst="ellipse">
            <a:avLst/>
          </a:prstGeom>
          <a:solidFill>
            <a:srgbClr val="5DAA92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753683" y="1073217"/>
            <a:ext cx="2537454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Самомотивация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9659" y="4829866"/>
            <a:ext cx="257025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Эмоциональный интеллект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3559" y="1048062"/>
            <a:ext cx="2864070" cy="8309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навыки</a:t>
            </a:r>
          </a:p>
        </p:txBody>
      </p:sp>
      <p:cxnSp>
        <p:nvCxnSpPr>
          <p:cNvPr id="21" name="Прямая со стрелкой 20"/>
          <p:cNvCxnSpPr>
            <a:cxnSpLocks/>
          </p:cNvCxnSpPr>
          <p:nvPr/>
        </p:nvCxnSpPr>
        <p:spPr>
          <a:xfrm>
            <a:off x="10124028" y="2639527"/>
            <a:ext cx="0" cy="1088343"/>
          </a:xfrm>
          <a:prstGeom prst="straightConnector1">
            <a:avLst/>
          </a:prstGeom>
          <a:ln w="76200">
            <a:solidFill>
              <a:srgbClr val="B5827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cxnSpLocks/>
          </p:cNvCxnSpPr>
          <p:nvPr/>
        </p:nvCxnSpPr>
        <p:spPr>
          <a:xfrm>
            <a:off x="6553197" y="2639527"/>
            <a:ext cx="1" cy="1108803"/>
          </a:xfrm>
          <a:prstGeom prst="straightConnector1">
            <a:avLst/>
          </a:prstGeom>
          <a:ln w="76200">
            <a:solidFill>
              <a:srgbClr val="4E93A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429497" y="4843152"/>
            <a:ext cx="1752601" cy="0"/>
          </a:xfrm>
          <a:prstGeom prst="straightConnector1">
            <a:avLst/>
          </a:prstGeom>
          <a:ln w="76200">
            <a:solidFill>
              <a:srgbClr val="6AA38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EBD31E8D-C236-4B9E-BBE0-944D70D754F8}"/>
              </a:ext>
            </a:extLst>
          </p:cNvPr>
          <p:cNvSpPr/>
          <p:nvPr/>
        </p:nvSpPr>
        <p:spPr>
          <a:xfrm>
            <a:off x="9267491" y="3965205"/>
            <a:ext cx="2530026" cy="2401553"/>
          </a:xfrm>
          <a:prstGeom prst="ellipse">
            <a:avLst/>
          </a:prstGeom>
          <a:solidFill>
            <a:srgbClr val="CB7D7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4734546-D84A-4FB4-B96F-831FE6AC982D}"/>
              </a:ext>
            </a:extLst>
          </p:cNvPr>
          <p:cNvSpPr txBox="1"/>
          <p:nvPr/>
        </p:nvSpPr>
        <p:spPr>
          <a:xfrm>
            <a:off x="9514373" y="4908087"/>
            <a:ext cx="1898073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Эмпатия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4823EB95-6CCE-4DE0-9CBB-E7C32C79EA12}"/>
              </a:ext>
            </a:extLst>
          </p:cNvPr>
          <p:cNvCxnSpPr/>
          <p:nvPr/>
        </p:nvCxnSpPr>
        <p:spPr>
          <a:xfrm>
            <a:off x="7356763" y="1730361"/>
            <a:ext cx="1752601" cy="0"/>
          </a:xfrm>
          <a:prstGeom prst="straightConnector1">
            <a:avLst/>
          </a:prstGeom>
          <a:ln w="76200">
            <a:solidFill>
              <a:srgbClr val="6AA38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1022984" y="5856514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79536" y="5892339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5404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00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Диагностические результаты по методике «Изменение уровня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самомотивации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С.Н. Панченко</a:t>
            </a: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D6CDFB2A-8174-4D94-AC7E-2A657A5534BA}"/>
              </a:ext>
            </a:extLst>
          </p:cNvPr>
          <p:cNvGraphicFramePr/>
          <p:nvPr/>
        </p:nvGraphicFramePr>
        <p:xfrm>
          <a:off x="1681656" y="1863615"/>
          <a:ext cx="8833944" cy="47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6253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49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развития коммуникативных способностей молодежи региона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9965227-7918-48A0-AA77-F00B88CDF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00606"/>
              </p:ext>
            </p:extLst>
          </p:nvPr>
        </p:nvGraphicFramePr>
        <p:xfrm>
          <a:off x="1843088" y="1928299"/>
          <a:ext cx="8751339" cy="4204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601">
                  <a:extLst>
                    <a:ext uri="{9D8B030D-6E8A-4147-A177-3AD203B41FA5}">
                      <a16:colId xmlns:a16="http://schemas.microsoft.com/office/drawing/2014/main" xmlns="" val="3524293632"/>
                    </a:ext>
                  </a:extLst>
                </a:gridCol>
                <a:gridCol w="1193534">
                  <a:extLst>
                    <a:ext uri="{9D8B030D-6E8A-4147-A177-3AD203B41FA5}">
                      <a16:colId xmlns:a16="http://schemas.microsoft.com/office/drawing/2014/main" xmlns="" val="428712053"/>
                    </a:ext>
                  </a:extLst>
                </a:gridCol>
                <a:gridCol w="1326357">
                  <a:extLst>
                    <a:ext uri="{9D8B030D-6E8A-4147-A177-3AD203B41FA5}">
                      <a16:colId xmlns:a16="http://schemas.microsoft.com/office/drawing/2014/main" xmlns="" val="415358821"/>
                    </a:ext>
                  </a:extLst>
                </a:gridCol>
                <a:gridCol w="1326357">
                  <a:extLst>
                    <a:ext uri="{9D8B030D-6E8A-4147-A177-3AD203B41FA5}">
                      <a16:colId xmlns:a16="http://schemas.microsoft.com/office/drawing/2014/main" xmlns="" val="2187928694"/>
                    </a:ext>
                  </a:extLst>
                </a:gridCol>
                <a:gridCol w="1325422">
                  <a:extLst>
                    <a:ext uri="{9D8B030D-6E8A-4147-A177-3AD203B41FA5}">
                      <a16:colId xmlns:a16="http://schemas.microsoft.com/office/drawing/2014/main" xmlns="" val="2650225682"/>
                    </a:ext>
                  </a:extLst>
                </a:gridCol>
                <a:gridCol w="1193534">
                  <a:extLst>
                    <a:ext uri="{9D8B030D-6E8A-4147-A177-3AD203B41FA5}">
                      <a16:colId xmlns:a16="http://schemas.microsoft.com/office/drawing/2014/main" xmlns="" val="112374549"/>
                    </a:ext>
                  </a:extLst>
                </a:gridCol>
                <a:gridCol w="1193534">
                  <a:extLst>
                    <a:ext uri="{9D8B030D-6E8A-4147-A177-3AD203B41FA5}">
                      <a16:colId xmlns:a16="http://schemas.microsoft.com/office/drawing/2014/main" xmlns="" val="3492110554"/>
                    </a:ext>
                  </a:extLst>
                </a:gridCol>
              </a:tblGrid>
              <a:tr h="1890706">
                <a:tc rowSpan="2"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Кол-во респондентов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Уровни развития коммуникативных способностей будущих педагогов</a:t>
                      </a:r>
                      <a:endParaRPr lang="ru-RU" sz="1400">
                        <a:effectLst/>
                      </a:endParaRPr>
                    </a:p>
                    <a:p>
                      <a:pPr algn="just"/>
                      <a:r>
                        <a:rPr lang="ru-RU" sz="2400">
                          <a:effectLst/>
                        </a:rPr>
                        <a:t> (респонденты / %)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7693192"/>
                  </a:ext>
                </a:extLst>
              </a:tr>
              <a:tr h="1683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Низкий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Ниже среднего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Средний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Выше среднего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Высокий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Высший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xmlns="" val="1048754098"/>
                  </a:ext>
                </a:extLst>
              </a:tr>
              <a:tr h="630236"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12,08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19,46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27,52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18,05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>
                          <a:effectLst/>
                        </a:rPr>
                        <a:t>13,42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>
                          <a:effectLst/>
                        </a:rPr>
                        <a:t>10,67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1482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342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517" y="421368"/>
            <a:ext cx="111204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сформированности эмпатии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студентов вуза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7DF9432-61A2-4475-8AD0-46DDC9ECA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342845"/>
              </p:ext>
            </p:extLst>
          </p:nvPr>
        </p:nvGraphicFramePr>
        <p:xfrm>
          <a:off x="1749233" y="1790514"/>
          <a:ext cx="8939048" cy="4871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6405">
                  <a:extLst>
                    <a:ext uri="{9D8B030D-6E8A-4147-A177-3AD203B41FA5}">
                      <a16:colId xmlns:a16="http://schemas.microsoft.com/office/drawing/2014/main" xmlns="" val="1887243549"/>
                    </a:ext>
                  </a:extLst>
                </a:gridCol>
                <a:gridCol w="1874896">
                  <a:extLst>
                    <a:ext uri="{9D8B030D-6E8A-4147-A177-3AD203B41FA5}">
                      <a16:colId xmlns:a16="http://schemas.microsoft.com/office/drawing/2014/main" xmlns="" val="1407976165"/>
                    </a:ext>
                  </a:extLst>
                </a:gridCol>
                <a:gridCol w="1205222">
                  <a:extLst>
                    <a:ext uri="{9D8B030D-6E8A-4147-A177-3AD203B41FA5}">
                      <a16:colId xmlns:a16="http://schemas.microsoft.com/office/drawing/2014/main" xmlns="" val="3740802244"/>
                    </a:ext>
                  </a:extLst>
                </a:gridCol>
                <a:gridCol w="1472525">
                  <a:extLst>
                    <a:ext uri="{9D8B030D-6E8A-4147-A177-3AD203B41FA5}">
                      <a16:colId xmlns:a16="http://schemas.microsoft.com/office/drawing/2014/main" xmlns="" val="2562255727"/>
                    </a:ext>
                  </a:extLst>
                </a:gridCol>
              </a:tblGrid>
              <a:tr h="1106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показатели эмпатии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Средние значения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H-критерий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84149422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Рациональный канал эмпатии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23,1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05793992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Эмоциональный канал эмпатии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23,3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0,82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4371391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Интуитивный канал эмпатии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1,88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0,76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0381950"/>
                  </a:ext>
                </a:extLst>
              </a:tr>
              <a:tr h="7312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Установки способствующие эмпатии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4,06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10608904"/>
                  </a:ext>
                </a:extLst>
              </a:tr>
              <a:tr h="7312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Проникающая способность в эмпатии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8,81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0,07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3198121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Идентификация в эмпатии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0,76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359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31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517" y="421368"/>
            <a:ext cx="111204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сформированности эмоционального интеллекта (МЭИ автор М.А. Мануйлова)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EE378D9-F588-454B-805E-EFB405FB1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38088"/>
              </p:ext>
            </p:extLst>
          </p:nvPr>
        </p:nvGraphicFramePr>
        <p:xfrm>
          <a:off x="1954924" y="1773086"/>
          <a:ext cx="8371489" cy="4663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4242423101"/>
                    </a:ext>
                  </a:extLst>
                </a:gridCol>
                <a:gridCol w="1579429">
                  <a:extLst>
                    <a:ext uri="{9D8B030D-6E8A-4147-A177-3AD203B41FA5}">
                      <a16:colId xmlns:a16="http://schemas.microsoft.com/office/drawing/2014/main" xmlns="" val="2194175269"/>
                    </a:ext>
                  </a:extLst>
                </a:gridCol>
                <a:gridCol w="1755616">
                  <a:extLst>
                    <a:ext uri="{9D8B030D-6E8A-4147-A177-3AD203B41FA5}">
                      <a16:colId xmlns:a16="http://schemas.microsoft.com/office/drawing/2014/main" xmlns="" val="2241640187"/>
                    </a:ext>
                  </a:extLst>
                </a:gridCol>
                <a:gridCol w="1378844">
                  <a:extLst>
                    <a:ext uri="{9D8B030D-6E8A-4147-A177-3AD203B41FA5}">
                      <a16:colId xmlns:a16="http://schemas.microsoft.com/office/drawing/2014/main" xmlns="" val="832003331"/>
                    </a:ext>
                  </a:extLst>
                </a:gridCol>
              </a:tblGrid>
              <a:tr h="1175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способности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Средние значения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H-критерий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1646803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79489619"/>
                  </a:ext>
                </a:extLst>
              </a:tr>
              <a:tr h="777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Осознание своих чувств и эмоций до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4,53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3,46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14757013"/>
                  </a:ext>
                </a:extLst>
              </a:tr>
              <a:tr h="777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Управление своими чувствами и эмоциями до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3,56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0,68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80060785"/>
                  </a:ext>
                </a:extLst>
              </a:tr>
              <a:tr h="777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Осознание чувств и эмоций других людей до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3,16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0,87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30853933"/>
                  </a:ext>
                </a:extLst>
              </a:tr>
              <a:tr h="777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Управление чувствами и эмоциями других людей до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2,44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>
                          <a:effectLst/>
                        </a:rPr>
                        <a:t>1,92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>
                          <a:effectLst/>
                        </a:rPr>
                        <a:t>0,75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7612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97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BC8DE00-1C86-4A2D-AC36-22FD98790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269067"/>
              </p:ext>
            </p:extLst>
          </p:nvPr>
        </p:nvGraphicFramePr>
        <p:xfrm>
          <a:off x="-2" y="748096"/>
          <a:ext cx="12192001" cy="61099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69821">
                  <a:extLst>
                    <a:ext uri="{9D8B030D-6E8A-4147-A177-3AD203B41FA5}">
                      <a16:colId xmlns:a16="http://schemas.microsoft.com/office/drawing/2014/main" xmlns="" val="3250092880"/>
                    </a:ext>
                  </a:extLst>
                </a:gridCol>
                <a:gridCol w="2559836">
                  <a:extLst>
                    <a:ext uri="{9D8B030D-6E8A-4147-A177-3AD203B41FA5}">
                      <a16:colId xmlns:a16="http://schemas.microsoft.com/office/drawing/2014/main" xmlns="" val="3161421235"/>
                    </a:ext>
                  </a:extLst>
                </a:gridCol>
                <a:gridCol w="7462344">
                  <a:extLst>
                    <a:ext uri="{9D8B030D-6E8A-4147-A177-3AD203B41FA5}">
                      <a16:colId xmlns:a16="http://schemas.microsoft.com/office/drawing/2014/main" xmlns="" val="34578838"/>
                    </a:ext>
                  </a:extLst>
                </a:gridCol>
              </a:tblGrid>
              <a:tr h="5366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Уровни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Формы реализации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extLst>
                  <a:ext uri="{0D108BD9-81ED-4DB2-BD59-A6C34878D82A}">
                    <a16:rowId xmlns:a16="http://schemas.microsoft.com/office/drawing/2014/main" xmlns="" val="2037606777"/>
                  </a:ext>
                </a:extLst>
              </a:tr>
              <a:tr h="443265">
                <a:tc rowSpan="12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Индивидуальная  личностно-ори­ентированная воспитатель­ная работа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Индивидуальное консультирова­ние студентов с кураторами и старшекурсни­ками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Беседы и консультации со студентами-старшекурсни­ками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2062327659"/>
                  </a:ext>
                </a:extLst>
              </a:tr>
              <a:tr h="66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spc="20">
                          <a:effectLst/>
                        </a:rPr>
                        <a:t>Беседы с кураторами, по­строение индивидуальной траектории подготовки к воспитательной деятельно­сти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4041129478"/>
                  </a:ext>
                </a:extLst>
              </a:tr>
              <a:tr h="311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«Встречи в музейной гос­тиной»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1245815081"/>
                  </a:ext>
                </a:extLst>
              </a:tr>
              <a:tr h="520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Психолого-педа­гогическая под­держка студен­тов, оказавшихся в трудных жиз­ненных ситуа­циях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Студенческий тренинговый центр для развития лич­ностных ресурсов будущих педагогов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313634115"/>
                  </a:ext>
                </a:extLst>
              </a:tr>
              <a:tr h="443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Телефон доверия для сту­дентов, попавших в труд­ную жизненную ситуацию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4239196880"/>
                  </a:ext>
                </a:extLst>
              </a:tr>
              <a:tr h="260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spc="20" dirty="0">
                          <a:effectLst/>
                        </a:rPr>
                        <a:t>Работа психологической службы по вопросам пси­хологического сопровож­дения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1403600135"/>
                  </a:ext>
                </a:extLst>
              </a:tr>
              <a:tr h="260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Разработка ин­дивидуальных программ уча­стия будущих педагогов в вос­питательной и социально по­лезной деятель­ности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школы студенческого актива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262980172"/>
                  </a:ext>
                </a:extLst>
              </a:tr>
              <a:tr h="520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качестве волон­теров в сопровождении со­циально значимых проектов различного уровня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2785568891"/>
                  </a:ext>
                </a:extLst>
              </a:tr>
              <a:tr h="520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социально зна­чимых мероприятиях, по­священных различным памятным да­там и праздникам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3855625709"/>
                  </a:ext>
                </a:extLst>
              </a:tr>
              <a:tr h="520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Работа в составе инициативных групп по разра­ботке научно-исследователь­ских и соци­ально ориентированных проек­тов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Помощь старшекурсникам в подготовке к «Кубку рек­тора по социальному про­ектированию»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347695283"/>
                  </a:ext>
                </a:extLst>
              </a:tr>
              <a:tr h="66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 студентов в осен­ней сессии научного обще­ства студентов и учащихся «Академия успеха»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1191817708"/>
                  </a:ext>
                </a:extLst>
              </a:tr>
              <a:tr h="443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студентов в декаде профессионально-педаго­гического образования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413730483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717982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59" y="-126125"/>
            <a:ext cx="1112048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осознанной перспективы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417469" y="6074079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474019" y="6109904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41791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BC8DE00-1C86-4A2D-AC36-22FD98790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281894"/>
              </p:ext>
            </p:extLst>
          </p:nvPr>
        </p:nvGraphicFramePr>
        <p:xfrm>
          <a:off x="1" y="753807"/>
          <a:ext cx="12191999" cy="610419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08082">
                  <a:extLst>
                    <a:ext uri="{9D8B030D-6E8A-4147-A177-3AD203B41FA5}">
                      <a16:colId xmlns:a16="http://schemas.microsoft.com/office/drawing/2014/main" xmlns="" val="3250092880"/>
                    </a:ext>
                  </a:extLst>
                </a:gridCol>
                <a:gridCol w="2033751">
                  <a:extLst>
                    <a:ext uri="{9D8B030D-6E8A-4147-A177-3AD203B41FA5}">
                      <a16:colId xmlns:a16="http://schemas.microsoft.com/office/drawing/2014/main" xmlns="" val="3161421235"/>
                    </a:ext>
                  </a:extLst>
                </a:gridCol>
                <a:gridCol w="3862552">
                  <a:extLst>
                    <a:ext uri="{9D8B030D-6E8A-4147-A177-3AD203B41FA5}">
                      <a16:colId xmlns:a16="http://schemas.microsoft.com/office/drawing/2014/main" xmlns="" val="34578838"/>
                    </a:ext>
                  </a:extLst>
                </a:gridCol>
                <a:gridCol w="4687614">
                  <a:extLst>
                    <a:ext uri="{9D8B030D-6E8A-4147-A177-3AD203B41FA5}">
                      <a16:colId xmlns:a16="http://schemas.microsoft.com/office/drawing/2014/main" xmlns="" val="3636094308"/>
                    </a:ext>
                  </a:extLst>
                </a:gridCol>
              </a:tblGrid>
              <a:tr h="827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Уровни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Формы реализации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 anchor="ctr"/>
                </a:tc>
                <a:extLst>
                  <a:ext uri="{0D108BD9-81ED-4DB2-BD59-A6C34878D82A}">
                    <a16:rowId xmlns:a16="http://schemas.microsoft.com/office/drawing/2014/main" xmlns="" val="2037606777"/>
                  </a:ext>
                </a:extLst>
              </a:tr>
              <a:tr h="295425">
                <a:tc rowSpan="6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Групповые формы вос­питательной работы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студенческого самоуправления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студенческом самоуправлении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rowSpan="6">
                  <a:txBody>
                    <a:bodyPr/>
                    <a:lstStyle/>
                    <a:p>
                      <a:pPr algn="just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4209845468"/>
                  </a:ext>
                </a:extLst>
              </a:tr>
              <a:tr h="499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объединенном совете обучающихся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538757"/>
                  </a:ext>
                </a:extLst>
              </a:tr>
              <a:tr h="749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студенческом совете профессионально-педагогического института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9618793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сту­денческих объ­единениях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студенче­ского общества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516310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клубе студенче­ских дебатов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8203787"/>
                  </a:ext>
                </a:extLst>
              </a:tr>
              <a:tr h="750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обще­ственно значи­мых объедине­ниях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волонтерских организациях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2816041"/>
                  </a:ext>
                </a:extLst>
              </a:tr>
              <a:tr h="499874">
                <a:tc rowSpan="4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Массовые воспитатель­ные меропри­ятия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буду­щих педагогов в общевузовских мероприятиях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Адаптационные сборы пер­вокурсников в СОЛ «Чайка»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rowSpan="4">
                  <a:txBody>
                    <a:bodyPr/>
                    <a:lstStyle/>
                    <a:p>
                      <a:pPr algn="just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extLst>
                  <a:ext uri="{0D108BD9-81ED-4DB2-BD59-A6C34878D82A}">
                    <a16:rowId xmlns:a16="http://schemas.microsoft.com/office/drawing/2014/main" xmlns="" val="3330114685"/>
                  </a:ext>
                </a:extLst>
              </a:tr>
              <a:tr h="590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Фестиваль «Смотр творче­ства студентов первого курса»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8472445"/>
                  </a:ext>
                </a:extLst>
              </a:tr>
              <a:tr h="29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Участие студен­тов в факультет­ских мероприя­тиях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Праздник первой сессии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9460604"/>
                  </a:ext>
                </a:extLst>
              </a:tr>
              <a:tr h="10047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студентов в «</a:t>
                      </a:r>
                      <a:r>
                        <a:rPr lang="ru-RU" sz="1600" dirty="0" err="1">
                          <a:effectLst/>
                        </a:rPr>
                        <a:t>Ба­жовском</a:t>
                      </a:r>
                      <a:r>
                        <a:rPr lang="ru-RU" sz="1600" dirty="0">
                          <a:effectLst/>
                        </a:rPr>
                        <a:t> фестивале»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7" marR="123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06165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717982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59" y="-126125"/>
            <a:ext cx="1112048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осознанной перспективы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2723417D-30DE-45BD-9925-0D7FF3B9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40" y="1667377"/>
            <a:ext cx="3505199" cy="2629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606ABBEB-7649-45BF-B6F0-438676534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13790"/>
          <a:stretch/>
        </p:blipFill>
        <p:spPr bwMode="auto">
          <a:xfrm>
            <a:off x="8566116" y="4565821"/>
            <a:ext cx="2571456" cy="2292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B8DBED20-2F54-49C2-B6EF-86985572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76" y="2244307"/>
            <a:ext cx="4769604" cy="43814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D22CE4D-D7AE-4579-B360-38AE05F4595E}"/>
              </a:ext>
            </a:extLst>
          </p:cNvPr>
          <p:cNvSpPr/>
          <p:nvPr/>
        </p:nvSpPr>
        <p:spPr>
          <a:xfrm>
            <a:off x="6921062" y="-7338"/>
            <a:ext cx="5270938" cy="6865337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9076" y="511728"/>
            <a:ext cx="44671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диалогичности и сотрудничества 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1F94AC-0C57-4C7D-8479-638FC5E4022A}"/>
              </a:ext>
            </a:extLst>
          </p:cNvPr>
          <p:cNvSpPr txBox="1"/>
          <p:nvPr/>
        </p:nvSpPr>
        <p:spPr>
          <a:xfrm>
            <a:off x="88024" y="1655616"/>
            <a:ext cx="69670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Социальное партнерство </a:t>
            </a:r>
            <a:r>
              <a:rPr lang="ru-RU" sz="2800" dirty="0">
                <a:latin typeface="Times New Roman" panose="02020603050405020304" pitchFamily="18" charset="0"/>
              </a:rPr>
              <a:t>– совместная деятельность нескольких организаций, включающая обмен, объединение и совместное использование экономических, материально-технических и человеческих ресурсов, направленная на достижение общей цели – воспитания гибких навыков молодежи. </a:t>
            </a:r>
          </a:p>
        </p:txBody>
      </p:sp>
    </p:spTree>
    <p:extLst>
      <p:ext uri="{BB962C8B-B14F-4D97-AF65-F5344CB8AC3E}">
        <p14:creationId xmlns:p14="http://schemas.microsoft.com/office/powerpoint/2010/main" val="3286239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BB1C1214-717A-4205-A8F2-94AD1DE3D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saturation sat="400000"/>
                    </a14:imgEffect>
                    <a14:imgEffect>
                      <a14:brightnessContrast bright="81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28442" b="16836"/>
          <a:stretch/>
        </p:blipFill>
        <p:spPr bwMode="auto">
          <a:xfrm>
            <a:off x="9329981" y="65402"/>
            <a:ext cx="2645842" cy="3807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2B791C9A-E1A5-4CAA-8769-0ED6ECD9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7" y="4023064"/>
            <a:ext cx="4476856" cy="276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EDB90F90-D0C2-4B86-9412-2AE50150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" y="3429000"/>
            <a:ext cx="3732776" cy="34289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7337"/>
            <a:ext cx="3933363" cy="6865337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80" y="121079"/>
            <a:ext cx="3630031" cy="4077196"/>
          </a:xfrm>
          <a:effectLst>
            <a:glow rad="101600">
              <a:schemeClr val="tx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организованные и проведенные будущими педагогами совместно с сетевыми партнерами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4336473" y="393078"/>
            <a:ext cx="1136072" cy="1136072"/>
          </a:xfrm>
          <a:prstGeom prst="ellipse">
            <a:avLst/>
          </a:prstGeom>
          <a:solidFill>
            <a:srgbClr val="2CBBAE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363831" y="1949676"/>
            <a:ext cx="1136072" cy="1136072"/>
          </a:xfrm>
          <a:prstGeom prst="ellipse">
            <a:avLst/>
          </a:prstGeom>
          <a:solidFill>
            <a:srgbClr val="E1797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363831" y="3506275"/>
            <a:ext cx="1136072" cy="1136072"/>
          </a:xfrm>
          <a:prstGeom prst="ellipse">
            <a:avLst/>
          </a:prstGeom>
          <a:solidFill>
            <a:srgbClr val="77599A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336473" y="5375564"/>
            <a:ext cx="1136072" cy="1136072"/>
          </a:xfrm>
          <a:prstGeom prst="ellipse">
            <a:avLst/>
          </a:prstGeom>
          <a:solidFill>
            <a:srgbClr val="86CBE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617396" y="499449"/>
            <a:ext cx="56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59893" y="2056047"/>
            <a:ext cx="56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44754" y="3612646"/>
            <a:ext cx="56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32535" y="5481935"/>
            <a:ext cx="568386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76323" y="393078"/>
            <a:ext cx="63953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Творческий конкурс для студентов ПОО, обучающихся по специальности «Технология продукции общественного питания», «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Кулинарная звезда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dirty="0">
              <a:latin typeface="+mj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576322" y="1534449"/>
            <a:ext cx="63953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Конкурс профессионального мастерства среди обучающихся профессиональных образовательных организаций, организаций дополнительного образования и общеобразовательных школ Челябинской области «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 вокруг нас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603296" y="3228779"/>
            <a:ext cx="6395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Конкурс компьютерной графики «</a:t>
            </a:r>
            <a:r>
              <a:rPr lang="ru-RU" sz="20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Твой взгляд на мир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для студентов 1-2 курсов вузов и </a:t>
            </a:r>
            <a:r>
              <a:rPr lang="ru-RU" sz="2000" spc="-2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организаций СПО</a:t>
            </a:r>
            <a:r>
              <a:rPr lang="ru-RU" sz="2000" spc="-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spc="-2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г.Челябинска</a:t>
            </a:r>
            <a:r>
              <a:rPr lang="ru-RU" sz="2000" spc="-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Челябинской области, направленный на развитие творческого потенциала и художественного видения, переосмысления графики с учетом новых технологических возможностей </a:t>
            </a:r>
            <a:r>
              <a:rPr lang="en-US" sz="2000" spc="-2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XXI</a:t>
            </a:r>
            <a:r>
              <a:rPr lang="ru-RU" sz="2000" spc="-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века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96296" y="5205824"/>
            <a:ext cx="56244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Конкурс исследовательских работ учащихся школ, студентов ПОО и вузов Челябинской области «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Пятое колесо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имеющий целью формирование у обучающихся интереса к проектной и исследовательской деятельности</a:t>
            </a:r>
            <a:endParaRPr lang="ru-RU" sz="2000" dirty="0">
              <a:latin typeface="+mj-lt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03F3220E-55B2-4BE8-A879-A296186E7021}"/>
              </a:ext>
            </a:extLst>
          </p:cNvPr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154379-FD2E-4839-9D05-805F2D8AC5CF}"/>
              </a:ext>
            </a:extLst>
          </p:cNvPr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4879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93A7857-EA3F-4983-92FB-2EDA828D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023307"/>
              </p:ext>
            </p:extLst>
          </p:nvPr>
        </p:nvGraphicFramePr>
        <p:xfrm>
          <a:off x="0" y="703769"/>
          <a:ext cx="12192000" cy="6289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2211">
                  <a:extLst>
                    <a:ext uri="{9D8B030D-6E8A-4147-A177-3AD203B41FA5}">
                      <a16:colId xmlns:a16="http://schemas.microsoft.com/office/drawing/2014/main" xmlns="" val="1297968450"/>
                    </a:ext>
                  </a:extLst>
                </a:gridCol>
                <a:gridCol w="1614768">
                  <a:extLst>
                    <a:ext uri="{9D8B030D-6E8A-4147-A177-3AD203B41FA5}">
                      <a16:colId xmlns:a16="http://schemas.microsoft.com/office/drawing/2014/main" xmlns="" val="3696735893"/>
                    </a:ext>
                  </a:extLst>
                </a:gridCol>
                <a:gridCol w="3900763">
                  <a:extLst>
                    <a:ext uri="{9D8B030D-6E8A-4147-A177-3AD203B41FA5}">
                      <a16:colId xmlns:a16="http://schemas.microsoft.com/office/drawing/2014/main" xmlns="" val="28618816"/>
                    </a:ext>
                  </a:extLst>
                </a:gridCol>
                <a:gridCol w="5264258">
                  <a:extLst>
                    <a:ext uri="{9D8B030D-6E8A-4147-A177-3AD203B41FA5}">
                      <a16:colId xmlns:a16="http://schemas.microsoft.com/office/drawing/2014/main" xmlns="" val="2065240411"/>
                    </a:ext>
                  </a:extLst>
                </a:gridCol>
              </a:tblGrid>
              <a:tr h="4346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Уровни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Формы реализации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932937124"/>
                  </a:ext>
                </a:extLst>
              </a:tr>
              <a:tr h="725155">
                <a:tc rowSpan="5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Индивиду­альная лич­ностно-ори­ентированная воспитатель­ная работа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Индивидуальное консультирование студентов с кураторами и специалистами по учебно-вос­питательной ра­боте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Беседы и консультации с кураторами и специали­стами по учебно-воспита­тельной работе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5">
                  <a:txBody>
                    <a:bodyPr/>
                    <a:lstStyle/>
                    <a:p>
                      <a:pPr algn="just"/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3957623865"/>
                  </a:ext>
                </a:extLst>
              </a:tr>
              <a:tr h="1711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spc="-20" dirty="0">
                          <a:effectLst/>
                        </a:rPr>
                        <a:t>Консультации с педаго­гом-психологом по вопро­сам трудностей в коммуникации и выстраивании межличностных отноше­ний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8607389"/>
                  </a:ext>
                </a:extLst>
              </a:tr>
              <a:tr h="725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Сопровождение участия буду­щих педагогов в конкурсах, твор­ческих номерах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Студенческий тренинговый центр для развития лич­ностных ресурсов бу­дущих педагогов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pPr algn="just"/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933217218"/>
                  </a:ext>
                </a:extLst>
              </a:tr>
              <a:tr h="978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Проведение педагогами-психологами деловых игр, направленных на форми­рование самостоятельно­сти и эмоциональной устойчивости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9174529"/>
                  </a:ext>
                </a:extLst>
              </a:tr>
              <a:tr h="1347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Форсайт-сессия «Транс­формация воспитательной деятельности: взгляд сту­дентов»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24756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70377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2622" y="-332455"/>
            <a:ext cx="13637244" cy="191404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формирования опыта наставнической деятельности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4D3CC14-7121-45D5-A94F-B61239D8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64" y="1185403"/>
            <a:ext cx="3512482" cy="234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026C21B1-080D-4E58-AF35-753FFA11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63" y="2557663"/>
            <a:ext cx="3677674" cy="275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B710689-1B37-4B3B-861A-5E766FA5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64" y="4666436"/>
            <a:ext cx="3462094" cy="234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7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BC0B53D-1FB9-4CC4-92DC-75CDAFDF9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9" r="10790"/>
          <a:stretch/>
        </p:blipFill>
        <p:spPr bwMode="auto">
          <a:xfrm>
            <a:off x="56193" y="415780"/>
            <a:ext cx="1996218" cy="19423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xmlns="" id="{0E6C2482-61FB-4C3C-9F02-4BC769A3D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404039"/>
              </p:ext>
            </p:extLst>
          </p:nvPr>
        </p:nvGraphicFramePr>
        <p:xfrm>
          <a:off x="3956226" y="1"/>
          <a:ext cx="8128000" cy="666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A6709E1-258E-4BA7-A3DC-3E0691C3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4" y="862403"/>
            <a:ext cx="2177048" cy="21305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Стороны спора выбирают эффективный метод разрешения конфликта |  Западно-Казахстанский областной суд">
            <a:extLst>
              <a:ext uri="{FF2B5EF4-FFF2-40B4-BE49-F238E27FC236}">
                <a16:creationId xmlns:a16="http://schemas.microsoft.com/office/drawing/2014/main" xmlns="" id="{381044DE-60D3-4D00-A190-8CF5F30FE0F1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15051"/>
          <a:stretch/>
        </p:blipFill>
        <p:spPr bwMode="auto">
          <a:xfrm>
            <a:off x="-4117" y="1757481"/>
            <a:ext cx="2229026" cy="21602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9A99C15-10A4-4C3C-AB00-91FD4D31E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r="7629"/>
          <a:stretch/>
        </p:blipFill>
        <p:spPr bwMode="auto">
          <a:xfrm>
            <a:off x="1385484" y="2459924"/>
            <a:ext cx="2291190" cy="21602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80A7051-B6B0-4FF6-8790-9249DFA4E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8466" r="40715" b="10899"/>
          <a:stretch/>
        </p:blipFill>
        <p:spPr bwMode="auto">
          <a:xfrm>
            <a:off x="0" y="3168503"/>
            <a:ext cx="2229026" cy="2188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2340964-C8D7-43DB-8E35-25552DA05AA6}"/>
              </a:ext>
            </a:extLst>
          </p:cNvPr>
          <p:cNvGrpSpPr/>
          <p:nvPr/>
        </p:nvGrpSpPr>
        <p:grpSpPr>
          <a:xfrm>
            <a:off x="1239520" y="3861149"/>
            <a:ext cx="2370185" cy="2535294"/>
            <a:chOff x="2945224" y="2570432"/>
            <a:chExt cx="3324937" cy="3500987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xmlns="" id="{82A5089B-1E2A-4E37-AAE8-5317172D8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494"/>
                      </a14:imgEffect>
                      <a14:imgEffect>
                        <a14:saturation sat="138000"/>
                      </a14:imgEffect>
                      <a14:imgEffect>
                        <a14:brightnessContrast bright="3000"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4" t="36820" r="30794" b="5609"/>
            <a:stretch/>
          </p:blipFill>
          <p:spPr bwMode="auto">
            <a:xfrm>
              <a:off x="2945224" y="2570432"/>
              <a:ext cx="3324937" cy="350098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xmlns="" id="{85941BE0-9F48-4721-8972-56B791E9B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694" y="2816818"/>
              <a:ext cx="2801574" cy="280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-7939" y="1"/>
            <a:ext cx="3838619" cy="683592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22079"/>
            <a:ext cx="452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«SOFT SKILLS»</a:t>
            </a:r>
          </a:p>
          <a:p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8029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119353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93A7857-EA3F-4983-92FB-2EDA828D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45392"/>
              </p:ext>
            </p:extLst>
          </p:nvPr>
        </p:nvGraphicFramePr>
        <p:xfrm>
          <a:off x="-1" y="559674"/>
          <a:ext cx="12191999" cy="6298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571">
                  <a:extLst>
                    <a:ext uri="{9D8B030D-6E8A-4147-A177-3AD203B41FA5}">
                      <a16:colId xmlns:a16="http://schemas.microsoft.com/office/drawing/2014/main" xmlns="" val="1297968450"/>
                    </a:ext>
                  </a:extLst>
                </a:gridCol>
                <a:gridCol w="1563072">
                  <a:extLst>
                    <a:ext uri="{9D8B030D-6E8A-4147-A177-3AD203B41FA5}">
                      <a16:colId xmlns:a16="http://schemas.microsoft.com/office/drawing/2014/main" xmlns="" val="3696735893"/>
                    </a:ext>
                  </a:extLst>
                </a:gridCol>
                <a:gridCol w="5895268">
                  <a:extLst>
                    <a:ext uri="{9D8B030D-6E8A-4147-A177-3AD203B41FA5}">
                      <a16:colId xmlns:a16="http://schemas.microsoft.com/office/drawing/2014/main" xmlns="" val="28618816"/>
                    </a:ext>
                  </a:extLst>
                </a:gridCol>
                <a:gridCol w="3647088">
                  <a:extLst>
                    <a:ext uri="{9D8B030D-6E8A-4147-A177-3AD203B41FA5}">
                      <a16:colId xmlns:a16="http://schemas.microsoft.com/office/drawing/2014/main" xmlns="" val="2065240411"/>
                    </a:ext>
                  </a:extLst>
                </a:gridCol>
              </a:tblGrid>
              <a:tr h="5476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Уровни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Формы реализации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932937124"/>
                  </a:ext>
                </a:extLst>
              </a:tr>
              <a:tr h="273841">
                <a:tc rowSpan="16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Групповые формы вос­питательной работы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работе студенческого самоуправления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студенческом самоуправлении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16">
                  <a:txBody>
                    <a:bodyPr/>
                    <a:lstStyle/>
                    <a:p>
                      <a:pPr algn="just"/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3128578191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объединенном совете обучающихся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7009698"/>
                  </a:ext>
                </a:extLst>
              </a:tr>
              <a:tr h="54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Участие в студенческом совете профессионально-педагогического инсти­тута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6584559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проекте «</a:t>
                      </a:r>
                      <a:r>
                        <a:rPr lang="en-US" sz="1600">
                          <a:effectLst/>
                        </a:rPr>
                        <a:t>PRO</a:t>
                      </a:r>
                      <a:r>
                        <a:rPr lang="ru-RU" sz="1600">
                          <a:effectLst/>
                        </a:rPr>
                        <a:t>актив»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9193614"/>
                  </a:ext>
                </a:extLst>
              </a:tr>
              <a:tr h="54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студен­ческого совета по содей­ствию повышению каче­ства образования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4909816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студен­ческого совета общежития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0611075"/>
                  </a:ext>
                </a:extLst>
              </a:tr>
              <a:tr h="54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сту­денческих объ­единениях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работе студенче­ского актива профессионально-педагогическо-го института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4910644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клубе студенче­ских дебатов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8796463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spc="-20" dirty="0">
                          <a:effectLst/>
                        </a:rPr>
                        <a:t>Участие в работе студен­ческих объединений г. Челябинска и России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159239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отдела культурных и обществен­ных инициатив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3643699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работе отдела СМИ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9392803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Участие в работе студен­ческого научного обще­ства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1206670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 обще­ственно значи­мых объедине­ниях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студен­ческих стройотрядов ЮУрГГПУ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306010"/>
                  </a:ext>
                </a:extLst>
              </a:tr>
              <a:tr h="27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Проведение мероприятий совместно с советом мо­лодых ученых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9493871"/>
                  </a:ext>
                </a:extLst>
              </a:tr>
              <a:tr h="54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работе обще­ственных студенческих объединений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0936657"/>
                  </a:ext>
                </a:extLst>
              </a:tr>
              <a:tr h="54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Волонтерская деятельность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работе волон­терского центра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003161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532"/>
            <a:ext cx="12192000" cy="7452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формирования опыта наставнической деятельности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14B20B0-CD73-44CA-885D-94DFC37B3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65" y="5171348"/>
            <a:ext cx="2559621" cy="16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403BB9-136D-4EEA-8DC0-E84D323CE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6" t="23383" r="40381" b="8140"/>
          <a:stretch/>
        </p:blipFill>
        <p:spPr>
          <a:xfrm>
            <a:off x="9698372" y="1061544"/>
            <a:ext cx="2493626" cy="245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9F347C75-7D2A-49CF-902A-31B1A2B3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65" y="3067742"/>
            <a:ext cx="3029764" cy="227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80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119353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93A7857-EA3F-4983-92FB-2EDA828D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94096"/>
              </p:ext>
            </p:extLst>
          </p:nvPr>
        </p:nvGraphicFramePr>
        <p:xfrm>
          <a:off x="0" y="559674"/>
          <a:ext cx="12192000" cy="6298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834">
                  <a:extLst>
                    <a:ext uri="{9D8B030D-6E8A-4147-A177-3AD203B41FA5}">
                      <a16:colId xmlns:a16="http://schemas.microsoft.com/office/drawing/2014/main" xmlns="" val="1297968450"/>
                    </a:ext>
                  </a:extLst>
                </a:gridCol>
                <a:gridCol w="1734207">
                  <a:extLst>
                    <a:ext uri="{9D8B030D-6E8A-4147-A177-3AD203B41FA5}">
                      <a16:colId xmlns:a16="http://schemas.microsoft.com/office/drawing/2014/main" xmlns="" val="3696735893"/>
                    </a:ext>
                  </a:extLst>
                </a:gridCol>
                <a:gridCol w="5060731">
                  <a:extLst>
                    <a:ext uri="{9D8B030D-6E8A-4147-A177-3AD203B41FA5}">
                      <a16:colId xmlns:a16="http://schemas.microsoft.com/office/drawing/2014/main" xmlns="" val="28618816"/>
                    </a:ext>
                  </a:extLst>
                </a:gridCol>
                <a:gridCol w="4041228">
                  <a:extLst>
                    <a:ext uri="{9D8B030D-6E8A-4147-A177-3AD203B41FA5}">
                      <a16:colId xmlns:a16="http://schemas.microsoft.com/office/drawing/2014/main" xmlns="" val="2065240411"/>
                    </a:ext>
                  </a:extLst>
                </a:gridCol>
              </a:tblGrid>
              <a:tr h="66298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Уровни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Формы реализации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Мероприятия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Результаты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932937124"/>
                  </a:ext>
                </a:extLst>
              </a:tr>
              <a:tr h="662982">
                <a:tc rowSpan="9"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Массовые воспитатель­ные меропри­ятия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5"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Участие буду­щих педагогов в общевузовских мероприятиях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Участие в адаптационных сборах пер­вокурсников в СОЛ «Чайка» в качестве кураторов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9">
                  <a:txBody>
                    <a:bodyPr/>
                    <a:lstStyle/>
                    <a:p>
                      <a:pPr algn="just"/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1189110701"/>
                  </a:ext>
                </a:extLst>
              </a:tr>
              <a:tr h="662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в студенческих мероприятиях, посвящен­ных значимым событиям вуза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0365549"/>
                  </a:ext>
                </a:extLst>
              </a:tr>
              <a:tr h="662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в работе творче­ских коллективов </a:t>
                      </a:r>
                    </a:p>
                    <a:p>
                      <a:pPr algn="just"/>
                      <a:r>
                        <a:rPr lang="ru-RU" sz="1800">
                          <a:effectLst/>
                        </a:rPr>
                        <a:t>ЮУрГГПУ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2845034"/>
                  </a:ext>
                </a:extLst>
              </a:tr>
              <a:tr h="662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Организация различных воспитательных мероприятий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5239976"/>
                  </a:ext>
                </a:extLst>
              </a:tr>
              <a:tr h="33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в конкурсе «Луч­шая студенческая группа»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7308266"/>
                  </a:ext>
                </a:extLst>
              </a:tr>
              <a:tr h="99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студентов в факультетских мероприятиях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в организации и проведении воспитательных меропри­ятий профессионально-педагогическо-го инсти­тута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6506840"/>
                  </a:ext>
                </a:extLst>
              </a:tr>
              <a:tr h="33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Участие студентов в «Ба­жовском фестивале»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8308605"/>
                  </a:ext>
                </a:extLst>
              </a:tr>
              <a:tr h="662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Универсиада профессио­нально-педагогического института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971567"/>
                  </a:ext>
                </a:extLst>
              </a:tr>
              <a:tr h="662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Декада профессионально-педагогического образо­вания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98973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531"/>
            <a:ext cx="12192000" cy="7768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формирования опыта наставнической деятельности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43D4C6B6-2EC4-405C-8314-54FC2E442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1"/>
          <a:stretch/>
        </p:blipFill>
        <p:spPr bwMode="auto">
          <a:xfrm>
            <a:off x="8337685" y="1193884"/>
            <a:ext cx="3854315" cy="2078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3D68C614-9179-494F-B459-72C52435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76" y="2510573"/>
            <a:ext cx="2759532" cy="183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9599B84C-AE59-4592-9553-DBF72BC8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868" y="3655169"/>
            <a:ext cx="3085707" cy="205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C2D14D61-BCA9-4CAD-ADDE-8E9CDCC5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75" y="5122439"/>
            <a:ext cx="2604549" cy="173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82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119353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93A7857-EA3F-4983-92FB-2EDA828D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456734"/>
              </p:ext>
            </p:extLst>
          </p:nvPr>
        </p:nvGraphicFramePr>
        <p:xfrm>
          <a:off x="-2" y="565582"/>
          <a:ext cx="12192000" cy="6292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898">
                  <a:extLst>
                    <a:ext uri="{9D8B030D-6E8A-4147-A177-3AD203B41FA5}">
                      <a16:colId xmlns:a16="http://schemas.microsoft.com/office/drawing/2014/main" xmlns="" val="1297968450"/>
                    </a:ext>
                  </a:extLst>
                </a:gridCol>
                <a:gridCol w="1230745">
                  <a:extLst>
                    <a:ext uri="{9D8B030D-6E8A-4147-A177-3AD203B41FA5}">
                      <a16:colId xmlns:a16="http://schemas.microsoft.com/office/drawing/2014/main" xmlns="" val="3696735893"/>
                    </a:ext>
                  </a:extLst>
                </a:gridCol>
                <a:gridCol w="4402088">
                  <a:extLst>
                    <a:ext uri="{9D8B030D-6E8A-4147-A177-3AD203B41FA5}">
                      <a16:colId xmlns:a16="http://schemas.microsoft.com/office/drawing/2014/main" xmlns="" val="28618816"/>
                    </a:ext>
                  </a:extLst>
                </a:gridCol>
                <a:gridCol w="5140269">
                  <a:extLst>
                    <a:ext uri="{9D8B030D-6E8A-4147-A177-3AD203B41FA5}">
                      <a16:colId xmlns:a16="http://schemas.microsoft.com/office/drawing/2014/main" xmlns="" val="2065240411"/>
                    </a:ext>
                  </a:extLst>
                </a:gridCol>
              </a:tblGrid>
              <a:tr h="5885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Уровни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Формы реализации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932937124"/>
                  </a:ext>
                </a:extLst>
              </a:tr>
              <a:tr h="855289">
                <a:tc rowSpan="5"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Подготовка и участие будущих педагогов в воспитательных проектах и конкурсах различного уровня (городских, межрегиональных, всероссийских)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моло­дежных форумах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во всероссийских молодежных образова­тельных форумах («Терри­тория смыслов» и др.)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5">
                  <a:txBody>
                    <a:bodyPr/>
                    <a:lstStyle/>
                    <a:p>
                      <a:pPr algn="just"/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3851211641"/>
                  </a:ext>
                </a:extLst>
              </a:tr>
              <a:tr h="588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твор­ческих конкур­сах различного уровня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фестивале «Весна студенческая», «Российская студенческая весна» и др.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7757397"/>
                  </a:ext>
                </a:extLst>
              </a:tr>
              <a:tr h="836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конкурсе «Педа­гогический дебют»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5102766"/>
                  </a:ext>
                </a:extLst>
              </a:tr>
              <a:tr h="588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Добровольческая и тьютор­ская деятель­ность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организации городских и всероссий­ских мероприятий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7837568"/>
                  </a:ext>
                </a:extLst>
              </a:tr>
              <a:tr h="480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Межрегиональный кон­курс тьюторских практик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499564"/>
                  </a:ext>
                </a:extLst>
              </a:tr>
              <a:tr h="588565">
                <a:tc rowSpan="4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Проектная деятельность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Участие в соци­ально значимых проектах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студентов в «Кубке ректора по соци­альному проектированию»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4">
                  <a:txBody>
                    <a:bodyPr/>
                    <a:lstStyle/>
                    <a:p>
                      <a:pPr algn="just"/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3481852501"/>
                  </a:ext>
                </a:extLst>
              </a:tr>
              <a:tr h="588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конкурсах про­ектов, проводимых соци­альными партнерами (</a:t>
                      </a:r>
                      <a:r>
                        <a:rPr lang="ru-RU" sz="1600" dirty="0" err="1">
                          <a:effectLst/>
                        </a:rPr>
                        <a:t>Энергогарант</a:t>
                      </a:r>
                      <a:r>
                        <a:rPr lang="ru-RU" sz="1600" dirty="0">
                          <a:effectLst/>
                        </a:rPr>
                        <a:t> и др.)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3833820"/>
                  </a:ext>
                </a:extLst>
              </a:tr>
              <a:tr h="588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spc="-20">
                          <a:effectLst/>
                        </a:rPr>
                        <a:t>Участие в про­ектных коман­дах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>
                          <a:effectLst/>
                        </a:rPr>
                        <a:t>Волонтерское сопровож­дение социальных проек­тов различного уровня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2257264"/>
                  </a:ext>
                </a:extLst>
              </a:tr>
              <a:tr h="588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</a:rPr>
                        <a:t>Участие в работе школы тренеров и наставников проектных команд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350034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4887"/>
            <a:ext cx="12192000" cy="6349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формирования опыта наставнической деятельности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93B785C-9B46-4DEF-8C9B-E55170A7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70" y="1119352"/>
            <a:ext cx="3301973" cy="219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5F755204-B838-4313-9FCA-C420CD3C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90" y="4566777"/>
            <a:ext cx="3529553" cy="235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5491A39C-3ECD-432C-B982-7FC1B21A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68" y="2537594"/>
            <a:ext cx="2926514" cy="195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B2119F9E-B84B-4574-8E73-8E2FD3FAE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43515"/>
          <a:stretch/>
        </p:blipFill>
        <p:spPr bwMode="auto">
          <a:xfrm>
            <a:off x="9407471" y="1119352"/>
            <a:ext cx="2784527" cy="3368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>
            <a:extLst>
              <a:ext uri="{FF2B5EF4-FFF2-40B4-BE49-F238E27FC236}">
                <a16:creationId xmlns:a16="http://schemas.microsoft.com/office/drawing/2014/main" xmlns="" id="{64403C51-AB14-49FA-B9B6-650C4CDC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26" y="1124082"/>
            <a:ext cx="2546284" cy="198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AB5F5A25-1D28-4090-B470-159635174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2063"/>
          <a:stretch/>
        </p:blipFill>
        <p:spPr bwMode="auto">
          <a:xfrm>
            <a:off x="7062510" y="0"/>
            <a:ext cx="5318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D22CE4D-D7AE-4579-B360-38AE05F4595E}"/>
              </a:ext>
            </a:extLst>
          </p:cNvPr>
          <p:cNvSpPr/>
          <p:nvPr/>
        </p:nvSpPr>
        <p:spPr>
          <a:xfrm>
            <a:off x="7058299" y="1"/>
            <a:ext cx="5318234" cy="684449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50" name="Picture 14">
            <a:extLst>
              <a:ext uri="{FF2B5EF4-FFF2-40B4-BE49-F238E27FC236}">
                <a16:creationId xmlns:a16="http://schemas.microsoft.com/office/drawing/2014/main" xmlns="" id="{D1792A3C-CE29-494F-AE0B-D9C16213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09" y="3783765"/>
            <a:ext cx="2427891" cy="2427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xmlns="" id="{97E907CC-0E23-41EE-8FDF-1142875D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33" y="2643978"/>
            <a:ext cx="2546284" cy="24003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xmlns="" id="{E0EF36D7-01C9-45D8-9474-EE5342B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62" y="4416600"/>
            <a:ext cx="2427890" cy="24278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6787" y="-31074"/>
            <a:ext cx="4467164" cy="2917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становления виртуальной идентичности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1F94AC-0C57-4C7D-8479-638FC5E4022A}"/>
              </a:ext>
            </a:extLst>
          </p:cNvPr>
          <p:cNvSpPr txBox="1"/>
          <p:nvPr/>
        </p:nvSpPr>
        <p:spPr>
          <a:xfrm>
            <a:off x="8038903" y="2089806"/>
            <a:ext cx="39597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принадлежности будущих педагогов виртуальному воспитательному сообществу, принятие ими ценностей виртуальной воспитательной среды вуза, признание значимости виртуальных форм воспитания наравне с традиционными, осознание ответственности за результативность виртуальных воспитательных мероприятий и осмысление своей роли в них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182A33-7239-4930-8D18-8DD0C8EB96BB}"/>
              </a:ext>
            </a:extLst>
          </p:cNvPr>
          <p:cNvSpPr txBox="1"/>
          <p:nvPr/>
        </p:nvSpPr>
        <p:spPr>
          <a:xfrm>
            <a:off x="261461" y="196980"/>
            <a:ext cx="2465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едиатека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воспитания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C34CB7-C13D-420E-9B90-741913CD9C48}"/>
              </a:ext>
            </a:extLst>
          </p:cNvPr>
          <p:cNvSpPr txBox="1"/>
          <p:nvPr/>
        </p:nvSpPr>
        <p:spPr>
          <a:xfrm>
            <a:off x="166109" y="1027977"/>
            <a:ext cx="382256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 fontAlgn="auto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мультимедиа-презентации воспитательных мероприятий;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 fontAlgn="auto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художественные фильмы («Республика ШКИД», «Летят журавли», «Педагогическая поэма», «Флаги на башнях» и др.);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 fontAlgn="auto">
              <a:buFont typeface="Arial" panose="020B0604020202020204" pitchFamily="34" charset="0"/>
              <a:buChar char="•"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видеолекции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ведущих педагогов и психологов по проблемам воспитания и методике воспитательной работы;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 fontAlgn="auto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учебники и учебные пособия по воспитательной работе в профессиональном образовании;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 fontAlgn="auto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 воспитательных мероприятий и т.д.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40" name="Picture 4" descr="ППИ ЮУрГГПУ">
            <a:extLst>
              <a:ext uri="{FF2B5EF4-FFF2-40B4-BE49-F238E27FC236}">
                <a16:creationId xmlns:a16="http://schemas.microsoft.com/office/drawing/2014/main" xmlns="" id="{EAEA88F5-4DDE-47D8-8980-4B9B7F6F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34" y="163510"/>
            <a:ext cx="1905000" cy="19145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xmlns="" id="{11D5C74A-C85F-4CF9-A101-40F6DE56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4577BA"/>
              </a:clrFrom>
              <a:clrTo>
                <a:srgbClr val="4577B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11" y="-52504"/>
            <a:ext cx="2289364" cy="22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1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1332996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9D40AED4-AFFF-41A1-ABFB-F97AB7BE25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076377"/>
              </p:ext>
            </p:extLst>
          </p:nvPr>
        </p:nvGraphicFramePr>
        <p:xfrm>
          <a:off x="0" y="1258239"/>
          <a:ext cx="12192000" cy="559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Овал 17"/>
          <p:cNvSpPr/>
          <p:nvPr/>
        </p:nvSpPr>
        <p:spPr>
          <a:xfrm>
            <a:off x="11474018" y="602629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474019" y="6026290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FE2D8FE8-B4E8-4B40-9557-0AC457FA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8" y="775722"/>
            <a:ext cx="11914153" cy="4825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ориентации на формирование ценностных отношений 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975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119353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93A7857-EA3F-4983-92FB-2EDA828D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74565"/>
              </p:ext>
            </p:extLst>
          </p:nvPr>
        </p:nvGraphicFramePr>
        <p:xfrm>
          <a:off x="-1" y="826717"/>
          <a:ext cx="12167235" cy="5425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6091">
                  <a:extLst>
                    <a:ext uri="{9D8B030D-6E8A-4147-A177-3AD203B41FA5}">
                      <a16:colId xmlns:a16="http://schemas.microsoft.com/office/drawing/2014/main" xmlns="" val="28618816"/>
                    </a:ext>
                  </a:extLst>
                </a:gridCol>
                <a:gridCol w="6101144">
                  <a:extLst>
                    <a:ext uri="{9D8B030D-6E8A-4147-A177-3AD203B41FA5}">
                      <a16:colId xmlns:a16="http://schemas.microsoft.com/office/drawing/2014/main" xmlns="" val="2065240411"/>
                    </a:ext>
                  </a:extLst>
                </a:gridCol>
              </a:tblGrid>
              <a:tr h="8198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Участие студентов в осен­ней и весенней сессии научного обще­ства сту­дентов и учащихся «Ака­демия успеха»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rowSpan="7">
                  <a:txBody>
                    <a:bodyPr/>
                    <a:lstStyle/>
                    <a:p>
                      <a:pPr algn="just"/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extLst>
                  <a:ext uri="{0D108BD9-81ED-4DB2-BD59-A6C34878D82A}">
                    <a16:rowId xmlns:a16="http://schemas.microsoft.com/office/drawing/2014/main" xmlns="" val="3957623865"/>
                  </a:ext>
                </a:extLst>
              </a:tr>
              <a:tr h="819807">
                <a:tc>
                  <a:txBody>
                    <a:bodyPr/>
                    <a:lstStyle/>
                    <a:p>
                      <a:pPr algn="just"/>
                      <a:r>
                        <a:rPr lang="ru-RU" sz="1800" spc="-20" dirty="0">
                          <a:effectLst/>
                        </a:rPr>
                        <a:t>Участие студентов в де­каде профессионально-пе­даго­гического образова­ния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9811351"/>
                  </a:ext>
                </a:extLst>
              </a:tr>
              <a:tr h="1186348">
                <a:tc>
                  <a:txBody>
                    <a:bodyPr/>
                    <a:lstStyle/>
                    <a:p>
                      <a:pPr algn="just"/>
                      <a:r>
                        <a:rPr lang="ru-RU" sz="1800" spc="-20" dirty="0">
                          <a:effectLst/>
                        </a:rPr>
                        <a:t>Участие студентов во Всероссийском научно-практическом форуме «Национальная безопас­ность и молодежная поли­тика. Вместе вне зависи­мости»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5767194"/>
                  </a:ext>
                </a:extLst>
              </a:tr>
              <a:tr h="59317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Участие студентов во Всероссийском фестивале науки на базе ЮУрГГПУ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6610175"/>
                  </a:ext>
                </a:extLst>
              </a:tr>
              <a:tr h="593173">
                <a:tc>
                  <a:txBody>
                    <a:bodyPr/>
                    <a:lstStyle/>
                    <a:p>
                      <a:pPr algn="just"/>
                      <a:r>
                        <a:rPr lang="ru-RU" sz="1800" spc="-20" dirty="0">
                          <a:effectLst/>
                        </a:rPr>
                        <a:t>Участие в конкурсе научно-исследовательских работ студентов и аспи­рантов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6897459"/>
                  </a:ext>
                </a:extLst>
              </a:tr>
              <a:tr h="81980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Совместная с преподава­телями научно-исследова­тельская и проектная дея­тельность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314529"/>
                  </a:ext>
                </a:extLst>
              </a:tr>
              <a:tr h="59317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Участие студентов в кон­курсе «Интеллектуальный марафон»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2" marR="669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174136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531"/>
            <a:ext cx="12192000" cy="9186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ориентации на формирование ценностных отношений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280648" y="5979425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0BF2AC2D-71D4-4C2F-A4B9-85467DDEC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0"/>
          <a:stretch/>
        </p:blipFill>
        <p:spPr bwMode="auto">
          <a:xfrm>
            <a:off x="6206933" y="887814"/>
            <a:ext cx="2195382" cy="1715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9656A10D-39AF-41D3-B955-530A6E281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9"/>
          <a:stretch/>
        </p:blipFill>
        <p:spPr bwMode="auto">
          <a:xfrm>
            <a:off x="8402315" y="924926"/>
            <a:ext cx="3084052" cy="184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2B21F3FC-A68E-479D-9C67-C6B493C4D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34802" r="7513" b="3387"/>
          <a:stretch/>
        </p:blipFill>
        <p:spPr bwMode="auto">
          <a:xfrm>
            <a:off x="7965549" y="2547076"/>
            <a:ext cx="3315099" cy="187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B00B496-007D-414D-8160-062104469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97"/>
          <a:stretch/>
        </p:blipFill>
        <p:spPr bwMode="auto">
          <a:xfrm>
            <a:off x="6964471" y="3807912"/>
            <a:ext cx="4356697" cy="217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5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691" y="567559"/>
            <a:ext cx="11230826" cy="10338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1908751"/>
            <a:ext cx="9282545" cy="46657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7000"/>
              </a:lnSpc>
              <a:spcAft>
                <a:spcPts val="1000"/>
              </a:spcAft>
              <a:buNone/>
              <a:tabLst>
                <a:tab pos="180340" algn="l"/>
              </a:tabLst>
            </a:pPr>
            <a:r>
              <a:rPr lang="ru-RU" sz="3200" dirty="0"/>
              <a:t>Современный университет обладает огромными возможностями для формирования гибких навыков студентов. </a:t>
            </a:r>
          </a:p>
          <a:p>
            <a:pPr marL="0" indent="0" algn="just">
              <a:buNone/>
            </a:pPr>
            <a:r>
              <a:rPr lang="ru-RU" sz="3200" dirty="0"/>
              <a:t>Процесс развития гибких навыков и образовательная деятельность взаимно обогащают друг друга, а сформированные компетенции формируют прочную основу для профессиональной компетентности студентов.</a:t>
            </a:r>
          </a:p>
          <a:p>
            <a:pPr marL="0" indent="0" algn="just">
              <a:buNone/>
            </a:pPr>
            <a:r>
              <a:rPr lang="ru-RU" sz="3200" dirty="0"/>
              <a:t> </a:t>
            </a:r>
          </a:p>
          <a:p>
            <a:pPr marL="0" lvl="0" indent="0" algn="just">
              <a:lnSpc>
                <a:spcPct val="97000"/>
              </a:lnSpc>
              <a:spcAft>
                <a:spcPts val="1000"/>
              </a:spcAft>
              <a:buNone/>
              <a:tabLst>
                <a:tab pos="180340" algn="l"/>
              </a:tabLst>
            </a:pPr>
            <a:endParaRPr lang="ru-RU" dirty="0">
              <a:latin typeface="+mj-lt"/>
            </a:endParaRPr>
          </a:p>
          <a:p>
            <a:pPr marL="0" lvl="0" indent="0" algn="just">
              <a:buNone/>
            </a:pPr>
            <a:endParaRPr lang="ru-RU" dirty="0"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 rot="708447">
            <a:off x="9928226" y="1957171"/>
            <a:ext cx="2068174" cy="206817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158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022984" y="5856514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079536" y="5892339"/>
            <a:ext cx="71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612876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3964" y="1039091"/>
            <a:ext cx="2521527" cy="346363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509" y="1451643"/>
            <a:ext cx="6012872" cy="21736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0E6864"/>
                </a:solidFill>
              </a:rPr>
              <a:t>Благодарим за внимание</a:t>
            </a:r>
            <a:endParaRPr lang="ru-RU" sz="3600" b="1" dirty="0">
              <a:solidFill>
                <a:srgbClr val="0E6864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45381" y="0"/>
            <a:ext cx="2951019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296400" y="0"/>
            <a:ext cx="2895600" cy="6858000"/>
          </a:xfrm>
          <a:prstGeom prst="rect">
            <a:avLst/>
          </a:prstGeom>
          <a:gradFill flip="none" rotWithShape="1">
            <a:gsLst>
              <a:gs pos="0">
                <a:srgbClr val="12707E"/>
              </a:gs>
              <a:gs pos="93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64296" y="5658896"/>
            <a:ext cx="53861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ru-RU" sz="2000" b="1" dirty="0"/>
              <a:t>Уварина </a:t>
            </a:r>
            <a:r>
              <a:rPr lang="ru-RU" sz="2000" b="1" dirty="0" smtClean="0"/>
              <a:t>Наталья </a:t>
            </a:r>
            <a:r>
              <a:rPr lang="ru-RU" sz="2000" b="1" dirty="0"/>
              <a:t>Викторовна</a:t>
            </a:r>
            <a:endParaRPr lang="en-US" sz="2000" b="1" dirty="0"/>
          </a:p>
          <a:p>
            <a:pPr algn="ctr"/>
            <a:r>
              <a:rPr lang="en-US" sz="2000" b="1" dirty="0"/>
              <a:t>unv@cspu.ru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456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565564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000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для молодежи: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7137" y="1908751"/>
            <a:ext cx="10609777" cy="4351338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buNone/>
            </a:pPr>
            <a:r>
              <a:rPr lang="ru-RU" sz="3000" dirty="0">
                <a:latin typeface="+mj-lt"/>
              </a:rPr>
              <a:t>ЯВЛЯЮТСЯ НЕОБХОДИМЫМ ЭЛЕМЕНТОМ ИХ ПРОФЕССИОНАЛЬНОЙ КОМПЕТЕНТНОСТИ, ОБЕСПЕЧИВАЮТ ЭФФЕКТИВНОСТЬ РЕАЛИЗАЦИИ ПРОФЕССИОНАЛЬНОЙ </a:t>
            </a:r>
            <a:r>
              <a:rPr lang="ru-RU" sz="3000" dirty="0" smtClean="0">
                <a:latin typeface="+mj-lt"/>
              </a:rPr>
              <a:t>ДЕЯТЕЛЬНОСТИ</a:t>
            </a:r>
            <a:endParaRPr lang="ru-RU" sz="3000" dirty="0">
              <a:latin typeface="+mj-lt"/>
            </a:endParaRPr>
          </a:p>
          <a:p>
            <a:pPr marL="0" indent="0" algn="just">
              <a:buNone/>
            </a:pPr>
            <a:endParaRPr lang="ru-RU" sz="3000" dirty="0">
              <a:latin typeface="+mj-lt"/>
            </a:endParaRPr>
          </a:p>
          <a:p>
            <a:pPr marL="0" indent="0" algn="just">
              <a:buNone/>
            </a:pPr>
            <a:r>
              <a:rPr lang="ru-RU" sz="3000" dirty="0">
                <a:latin typeface="+mj-lt"/>
              </a:rPr>
              <a:t>ПОЗВОЛЯЮТ ВЫПОЛНЯТЬ ПРОФЕССИОНАЛЬНУЮ ДЕЯТЕЛЬНОСТЬ С ЛЮБЫМ КОНТИНГЕНТОМ И В ЛЮБЫХ ПРОФЕССИОНАЛЬНЫХ СИТУАЦИЯХ</a:t>
            </a:r>
          </a:p>
          <a:p>
            <a:pPr marL="0" indent="0" algn="just">
              <a:buNone/>
            </a:pPr>
            <a:endParaRPr lang="ru-RU" sz="3000" dirty="0">
              <a:latin typeface="+mj-lt"/>
            </a:endParaRPr>
          </a:p>
          <a:p>
            <a:pPr marL="0" indent="0" algn="just">
              <a:buNone/>
            </a:pPr>
            <a:r>
              <a:rPr lang="ru-RU" sz="3000" dirty="0">
                <a:latin typeface="+mj-lt"/>
              </a:rPr>
              <a:t>ПОЗВОЛЯТ БЫТЬ ПРОФЕССИОНАЛЬНО ВОСТРЕБОВАНЫМИ В УСЛОВИЯХ ОБЩЕЙ НЕОПРЕДЕЛЕННОСТИ И ИЗМЕНЧИВОСТИ, ТАК КАК МОЛОДЫМ ЛЮДЯМ БУДЕТ ГОРАЗДО ПРОЩЕ АДАПТИРОВАТЬСЯ К ИЗМЕНЯЮЩИМСЯ УСЛОВИЯМ </a:t>
            </a:r>
            <a:r>
              <a:rPr lang="ru-RU" sz="3000" dirty="0" smtClean="0">
                <a:latin typeface="+mj-lt"/>
              </a:rPr>
              <a:t>ОБЩЕСТВА</a:t>
            </a:r>
            <a:endParaRPr lang="ru-RU" sz="3000" dirty="0">
              <a:latin typeface="+mj-lt"/>
            </a:endParaRPr>
          </a:p>
          <a:p>
            <a:pPr marL="0" indent="0" algn="just">
              <a:buNone/>
            </a:pPr>
            <a:endParaRPr lang="ru-RU" sz="3000" dirty="0">
              <a:latin typeface="+mj-lt"/>
            </a:endParaRPr>
          </a:p>
          <a:p>
            <a:pPr marL="0" indent="0" algn="just">
              <a:buNone/>
            </a:pPr>
            <a:r>
              <a:rPr lang="ru-RU" sz="3000" dirty="0">
                <a:latin typeface="+mj-lt"/>
              </a:rPr>
              <a:t>ПОЗВОЛЯЮТ МОЛОДЕЖИ РЕАЛИЗОВАТЬ СВОИ ЛИДЕРСКИЕ КАЧЕСТВА, В ПОЛНОЙ МЕРЕ РАСКРЫТЬ СВОЙ ЛИЧНОСТНЫЙ ПОТЕНЦИАЛ, ТЕМ САМЫМ СТАВ ИДЕАЛОМ </a:t>
            </a:r>
            <a:r>
              <a:rPr lang="ru-RU" sz="3000" dirty="0" smtClean="0">
                <a:latin typeface="+mj-lt"/>
              </a:rPr>
              <a:t>ПРОФЕССИОНАЛА</a:t>
            </a:r>
            <a:endParaRPr lang="ru-RU" sz="3000" dirty="0">
              <a:latin typeface="+mj-lt"/>
            </a:endParaRPr>
          </a:p>
        </p:txBody>
      </p:sp>
      <p:sp>
        <p:nvSpPr>
          <p:cNvPr id="5" name="Восьмиугольник 4"/>
          <p:cNvSpPr/>
          <p:nvPr/>
        </p:nvSpPr>
        <p:spPr>
          <a:xfrm>
            <a:off x="439948" y="3215349"/>
            <a:ext cx="398251" cy="398251"/>
          </a:xfrm>
          <a:prstGeom prst="octagon">
            <a:avLst/>
          </a:prstGeom>
          <a:noFill/>
          <a:ln w="76200">
            <a:solidFill>
              <a:srgbClr val="0063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осьмиугольник 5"/>
          <p:cNvSpPr/>
          <p:nvPr/>
        </p:nvSpPr>
        <p:spPr>
          <a:xfrm>
            <a:off x="439949" y="4414452"/>
            <a:ext cx="398251" cy="398251"/>
          </a:xfrm>
          <a:prstGeom prst="octagon">
            <a:avLst/>
          </a:prstGeom>
          <a:noFill/>
          <a:ln w="76200">
            <a:solidFill>
              <a:srgbClr val="0063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осьмиугольник 6"/>
          <p:cNvSpPr/>
          <p:nvPr/>
        </p:nvSpPr>
        <p:spPr>
          <a:xfrm>
            <a:off x="439949" y="2016246"/>
            <a:ext cx="398251" cy="398251"/>
          </a:xfrm>
          <a:prstGeom prst="octagon">
            <a:avLst/>
          </a:prstGeom>
          <a:noFill/>
          <a:ln w="76200">
            <a:solidFill>
              <a:srgbClr val="0063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осьмиугольник 7"/>
          <p:cNvSpPr/>
          <p:nvPr/>
        </p:nvSpPr>
        <p:spPr>
          <a:xfrm>
            <a:off x="439947" y="5613555"/>
            <a:ext cx="398251" cy="398251"/>
          </a:xfrm>
          <a:prstGeom prst="octagon">
            <a:avLst/>
          </a:prstGeom>
          <a:noFill/>
          <a:ln w="76200">
            <a:solidFill>
              <a:srgbClr val="0063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6953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 descr="Аналитическое мышление: 19 упражнений и секреты для развития">
            <a:extLst>
              <a:ext uri="{FF2B5EF4-FFF2-40B4-BE49-F238E27FC236}">
                <a16:creationId xmlns:a16="http://schemas.microsoft.com/office/drawing/2014/main" xmlns="" id="{E98A229C-E827-4418-9686-1DA2818C82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20" y="2717933"/>
            <a:ext cx="3267959" cy="2163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858ADEB-9954-4732-985E-442A1376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60" y="1556301"/>
            <a:ext cx="4853600" cy="510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 descr="Три секрета правильного планирования и тайм-менеджмента">
            <a:extLst>
              <a:ext uri="{FF2B5EF4-FFF2-40B4-BE49-F238E27FC236}">
                <a16:creationId xmlns:a16="http://schemas.microsoft.com/office/drawing/2014/main" xmlns="" id="{3DD9F713-EB02-4D59-B05F-1B7D13D779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98" y="4068113"/>
            <a:ext cx="4369805" cy="2847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 descr="Тайм-Менеджмент - Управление Временем!">
            <a:extLst>
              <a:ext uri="{FF2B5EF4-FFF2-40B4-BE49-F238E27FC236}">
                <a16:creationId xmlns:a16="http://schemas.microsoft.com/office/drawing/2014/main" xmlns="" id="{030C26E4-4BC5-4DA7-A1A3-0A5F671A3AD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99" y="-46873"/>
            <a:ext cx="4167551" cy="2450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Рисунок 89" descr="Организаторские способности - это что такое и как их развить?">
            <a:extLst>
              <a:ext uri="{FF2B5EF4-FFF2-40B4-BE49-F238E27FC236}">
                <a16:creationId xmlns:a16="http://schemas.microsoft.com/office/drawing/2014/main" xmlns="" id="{E657BF37-42FB-4E55-9AAB-D958A90A8BF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57" y="-14610"/>
            <a:ext cx="3810000" cy="2524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88" descr="Фото Сопереживание, более 1 000 качественных бесплатных стоковых фото">
            <a:extLst>
              <a:ext uri="{FF2B5EF4-FFF2-40B4-BE49-F238E27FC236}">
                <a16:creationId xmlns:a16="http://schemas.microsoft.com/office/drawing/2014/main" xmlns="" id="{E43E712F-A16B-463C-95AE-278FB635062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8" y="2467938"/>
            <a:ext cx="3620616" cy="2567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Рисунок 87" descr="Контроль эмоций: лучшие техники и упражнения">
            <a:extLst>
              <a:ext uri="{FF2B5EF4-FFF2-40B4-BE49-F238E27FC236}">
                <a16:creationId xmlns:a16="http://schemas.microsoft.com/office/drawing/2014/main" xmlns="" id="{663E6CFF-618F-4D2B-AA48-5E5A2488CC0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"/>
          <a:stretch/>
        </p:blipFill>
        <p:spPr bwMode="auto">
          <a:xfrm>
            <a:off x="428123" y="4465115"/>
            <a:ext cx="3282999" cy="2330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8516A2A-E9E7-45D1-B0B1-3E83EF4DEFCB}"/>
              </a:ext>
            </a:extLst>
          </p:cNvPr>
          <p:cNvSpPr/>
          <p:nvPr/>
        </p:nvSpPr>
        <p:spPr>
          <a:xfrm flipH="1">
            <a:off x="728315" y="5506109"/>
            <a:ext cx="3336195" cy="972457"/>
          </a:xfrm>
          <a:prstGeom prst="ellipse">
            <a:avLst/>
          </a:prstGeom>
          <a:solidFill>
            <a:srgbClr val="1085A3"/>
          </a:solidFill>
          <a:ln>
            <a:noFill/>
          </a:ln>
          <a:effectLst>
            <a:glow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/>
              </a:rPr>
              <a:t>Эмоциональный интеллект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95DA691-A0F7-4A87-A0D6-942D7659A434}"/>
              </a:ext>
            </a:extLst>
          </p:cNvPr>
          <p:cNvSpPr/>
          <p:nvPr/>
        </p:nvSpPr>
        <p:spPr>
          <a:xfrm flipH="1">
            <a:off x="163659" y="3978887"/>
            <a:ext cx="3282999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Эмпатия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3619EFF-CB66-4AEE-B3CE-152B7F4DFC7C}"/>
              </a:ext>
            </a:extLst>
          </p:cNvPr>
          <p:cNvSpPr/>
          <p:nvPr/>
        </p:nvSpPr>
        <p:spPr>
          <a:xfrm flipH="1">
            <a:off x="147310" y="2111066"/>
            <a:ext cx="3299347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Коммуникация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4618" y="4069777"/>
            <a:ext cx="819285" cy="9724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skills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4A2F818C-058C-4517-8CC9-14F1A69F8A5A}"/>
              </a:ext>
            </a:extLst>
          </p:cNvPr>
          <p:cNvSpPr/>
          <p:nvPr/>
        </p:nvSpPr>
        <p:spPr>
          <a:xfrm>
            <a:off x="731213" y="537672"/>
            <a:ext cx="3333297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Самомотивация</a:t>
            </a:r>
            <a:endParaRPr lang="ru-RU" sz="24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F5B703B1-0F2A-4D7C-9D30-522E9E8C8FE9}"/>
              </a:ext>
            </a:extLst>
          </p:cNvPr>
          <p:cNvSpPr/>
          <p:nvPr/>
        </p:nvSpPr>
        <p:spPr>
          <a:xfrm flipH="1">
            <a:off x="8169411" y="571901"/>
            <a:ext cx="3071287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Самообучение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EC88095-AF8E-4815-BB5D-A2999AE71A32}"/>
              </a:ext>
            </a:extLst>
          </p:cNvPr>
          <p:cNvSpPr/>
          <p:nvPr/>
        </p:nvSpPr>
        <p:spPr>
          <a:xfrm flipH="1">
            <a:off x="4539361" y="196418"/>
            <a:ext cx="2668198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Лидерские</a:t>
            </a:r>
            <a:r>
              <a:rPr lang="ru-RU" sz="2800" dirty="0"/>
              <a:t> </a:t>
            </a:r>
            <a:r>
              <a:rPr lang="ru-RU" sz="2400" dirty="0"/>
              <a:t>качества</a:t>
            </a:r>
            <a:endParaRPr lang="ru-RU" sz="280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33EBA84-DF1A-468F-B62F-838DABACF916}"/>
              </a:ext>
            </a:extLst>
          </p:cNvPr>
          <p:cNvSpPr/>
          <p:nvPr/>
        </p:nvSpPr>
        <p:spPr>
          <a:xfrm flipH="1">
            <a:off x="8864915" y="2053067"/>
            <a:ext cx="3071285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Критическое</a:t>
            </a:r>
            <a:r>
              <a:rPr lang="ru-RU" sz="2800" dirty="0"/>
              <a:t> </a:t>
            </a:r>
            <a:r>
              <a:rPr lang="ru-RU" sz="2400" dirty="0"/>
              <a:t>мышление</a:t>
            </a:r>
            <a:endParaRPr lang="ru-RU" sz="28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1D28CC90-391F-4F48-90CA-1A19B446C156}"/>
              </a:ext>
            </a:extLst>
          </p:cNvPr>
          <p:cNvSpPr/>
          <p:nvPr/>
        </p:nvSpPr>
        <p:spPr>
          <a:xfrm flipH="1">
            <a:off x="8908684" y="4134962"/>
            <a:ext cx="3027515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Социальный интеллект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59A38E26-49C9-47ED-A7D9-BC33ED4B97BF}"/>
              </a:ext>
            </a:extLst>
          </p:cNvPr>
          <p:cNvSpPr/>
          <p:nvPr/>
        </p:nvSpPr>
        <p:spPr>
          <a:xfrm flipH="1">
            <a:off x="7780200" y="5689125"/>
            <a:ext cx="3027513" cy="972457"/>
          </a:xfrm>
          <a:prstGeom prst="ellipse">
            <a:avLst/>
          </a:prstGeom>
          <a:solidFill>
            <a:srgbClr val="1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Тайм-менеджмент</a:t>
            </a:r>
          </a:p>
        </p:txBody>
      </p:sp>
      <p:cxnSp>
        <p:nvCxnSpPr>
          <p:cNvPr id="2075" name="Прямая соединительная линия 2074">
            <a:extLst>
              <a:ext uri="{FF2B5EF4-FFF2-40B4-BE49-F238E27FC236}">
                <a16:creationId xmlns:a16="http://schemas.microsoft.com/office/drawing/2014/main" xmlns="" id="{C9635CBB-18BE-45D9-8566-B2109935748B}"/>
              </a:ext>
            </a:extLst>
          </p:cNvPr>
          <p:cNvCxnSpPr>
            <a:cxnSpLocks/>
          </p:cNvCxnSpPr>
          <p:nvPr/>
        </p:nvCxnSpPr>
        <p:spPr>
          <a:xfrm flipH="1" flipV="1">
            <a:off x="3750873" y="1154227"/>
            <a:ext cx="931486" cy="598710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52516E6F-2471-4D8A-A855-A9E2429F4371}"/>
              </a:ext>
            </a:extLst>
          </p:cNvPr>
          <p:cNvCxnSpPr>
            <a:cxnSpLocks/>
          </p:cNvCxnSpPr>
          <p:nvPr/>
        </p:nvCxnSpPr>
        <p:spPr>
          <a:xfrm flipH="1" flipV="1">
            <a:off x="3120571" y="2597294"/>
            <a:ext cx="1356484" cy="169999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29608DE1-6EB0-4C10-A629-C36FE386E960}"/>
              </a:ext>
            </a:extLst>
          </p:cNvPr>
          <p:cNvCxnSpPr>
            <a:cxnSpLocks/>
          </p:cNvCxnSpPr>
          <p:nvPr/>
        </p:nvCxnSpPr>
        <p:spPr>
          <a:xfrm flipH="1">
            <a:off x="2882003" y="3600542"/>
            <a:ext cx="916436" cy="814540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51E6DBD6-4246-4F72-83EF-F7D1C831C58C}"/>
              </a:ext>
            </a:extLst>
          </p:cNvPr>
          <p:cNvCxnSpPr>
            <a:cxnSpLocks/>
          </p:cNvCxnSpPr>
          <p:nvPr/>
        </p:nvCxnSpPr>
        <p:spPr>
          <a:xfrm flipH="1">
            <a:off x="3798439" y="5244771"/>
            <a:ext cx="883920" cy="698829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64CDAC7B-F127-4827-9581-12D55F188624}"/>
              </a:ext>
            </a:extLst>
          </p:cNvPr>
          <p:cNvCxnSpPr>
            <a:cxnSpLocks/>
          </p:cNvCxnSpPr>
          <p:nvPr/>
        </p:nvCxnSpPr>
        <p:spPr>
          <a:xfrm flipV="1">
            <a:off x="7006253" y="1180818"/>
            <a:ext cx="1470679" cy="498376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34EC2781-997C-49CF-8F78-B53E920EE92B}"/>
              </a:ext>
            </a:extLst>
          </p:cNvPr>
          <p:cNvCxnSpPr>
            <a:cxnSpLocks/>
          </p:cNvCxnSpPr>
          <p:nvPr/>
        </p:nvCxnSpPr>
        <p:spPr>
          <a:xfrm flipV="1">
            <a:off x="7207559" y="2597295"/>
            <a:ext cx="1880684" cy="191337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15208C43-1256-4C04-B46D-480E9E2C1004}"/>
              </a:ext>
            </a:extLst>
          </p:cNvPr>
          <p:cNvCxnSpPr>
            <a:cxnSpLocks/>
          </p:cNvCxnSpPr>
          <p:nvPr/>
        </p:nvCxnSpPr>
        <p:spPr>
          <a:xfrm flipH="1" flipV="1">
            <a:off x="7865622" y="3470659"/>
            <a:ext cx="1222621" cy="994456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A1E29C4D-6399-4FCF-909E-E7E98EF6C1F6}"/>
              </a:ext>
            </a:extLst>
          </p:cNvPr>
          <p:cNvCxnSpPr>
            <a:cxnSpLocks/>
          </p:cNvCxnSpPr>
          <p:nvPr/>
        </p:nvCxnSpPr>
        <p:spPr>
          <a:xfrm flipH="1" flipV="1">
            <a:off x="6848714" y="5206754"/>
            <a:ext cx="1268131" cy="785583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455CC854-F454-49FD-838F-46D824D46933}"/>
              </a:ext>
            </a:extLst>
          </p:cNvPr>
          <p:cNvCxnSpPr>
            <a:cxnSpLocks/>
          </p:cNvCxnSpPr>
          <p:nvPr/>
        </p:nvCxnSpPr>
        <p:spPr>
          <a:xfrm flipH="1" flipV="1">
            <a:off x="5837342" y="1150397"/>
            <a:ext cx="36118" cy="902670"/>
          </a:xfrm>
          <a:prstGeom prst="line">
            <a:avLst/>
          </a:prstGeom>
          <a:ln w="28575" cap="flat" cmpd="sng" algn="ctr">
            <a:solidFill>
              <a:srgbClr val="1085A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95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311" y="167704"/>
            <a:ext cx="11607378" cy="6511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Основные взгляды на проблему воспитания гибких навыков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6563" y="906899"/>
            <a:ext cx="9781309" cy="9836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1C86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424" y="2020533"/>
            <a:ext cx="9781309" cy="9881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0">
                <a:srgbClr val="1C86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51762" y="3339821"/>
            <a:ext cx="9781309" cy="98814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1C86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7815" y="4485536"/>
            <a:ext cx="9781309" cy="9881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0">
                <a:srgbClr val="1C86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36172" y="886638"/>
            <a:ext cx="977091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амомотивация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навыки общения и управления временем, стремление к самообразованию и саморазвитию, эмпатия, эмоциональный интеллект и способность принимать решения в стрессовых ситуациях </a:t>
            </a: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88372" y="754499"/>
            <a:ext cx="1447800" cy="1117529"/>
          </a:xfrm>
          <a:prstGeom prst="snip2Diag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rgbClr val="136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0299124" y="2045021"/>
            <a:ext cx="1447800" cy="1136074"/>
          </a:xfrm>
          <a:prstGeom prst="snip2Diag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136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17815" y="3166248"/>
            <a:ext cx="1447800" cy="1136074"/>
          </a:xfrm>
          <a:prstGeom prst="snip2Diag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solidFill>
              <a:srgbClr val="136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10299124" y="4515338"/>
            <a:ext cx="1447800" cy="1136074"/>
          </a:xfrm>
          <a:prstGeom prst="snip2Diag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rgbClr val="136851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6867" y="2022364"/>
            <a:ext cx="961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возникающих проблем, принятие обоснованных решений, критическое и творческое мышление, эффективное общение и построение профессиональных отношений, успешное осуществление образовательной деятельности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6006" y="3486786"/>
            <a:ext cx="911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Учебная деятельность может рассматриваться как ведущий инструмент формирования «гибких навыков» студентов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815" y="4593888"/>
            <a:ext cx="969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Профессиональный спрос в условиях общей неопределенности, благодаря адаптированию к изменяющимся условиям профессиональной среды</a:t>
            </a:r>
          </a:p>
        </p:txBody>
      </p:sp>
      <p:sp>
        <p:nvSpPr>
          <p:cNvPr id="17" name="Овал 16"/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679DADF-BC90-4CA0-A744-1741CE15D6B3}"/>
              </a:ext>
            </a:extLst>
          </p:cNvPr>
          <p:cNvSpPr/>
          <p:nvPr/>
        </p:nvSpPr>
        <p:spPr>
          <a:xfrm>
            <a:off x="1984668" y="5777683"/>
            <a:ext cx="9131044" cy="98814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1C869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с двумя усеченными противолежащими углами 12">
            <a:extLst>
              <a:ext uri="{FF2B5EF4-FFF2-40B4-BE49-F238E27FC236}">
                <a16:creationId xmlns:a16="http://schemas.microsoft.com/office/drawing/2014/main" xmlns="" id="{B2F96595-07E0-46A7-8527-4DD00D142D22}"/>
              </a:ext>
            </a:extLst>
          </p:cNvPr>
          <p:cNvSpPr/>
          <p:nvPr/>
        </p:nvSpPr>
        <p:spPr>
          <a:xfrm>
            <a:off x="517815" y="5629755"/>
            <a:ext cx="1447800" cy="1136074"/>
          </a:xfrm>
          <a:prstGeom prst="snip2Diag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>
            <a:solidFill>
              <a:srgbClr val="136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AB04F67-5E46-4F68-8D20-B71C6CAF15B3}"/>
              </a:ext>
            </a:extLst>
          </p:cNvPr>
          <p:cNvSpPr txBox="1"/>
          <p:nvPr/>
        </p:nvSpPr>
        <p:spPr>
          <a:xfrm>
            <a:off x="1984668" y="5904046"/>
            <a:ext cx="927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Дополнение профессиональных компетенций, приобретенных в ходе профессиональной подготовки </a:t>
            </a:r>
          </a:p>
        </p:txBody>
      </p:sp>
    </p:spTree>
    <p:extLst>
      <p:ext uri="{BB962C8B-B14F-4D97-AF65-F5344CB8AC3E}">
        <p14:creationId xmlns:p14="http://schemas.microsoft.com/office/powerpoint/2010/main" val="31868390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D3876D-11C3-4E11-8C1C-2F7F53867EF5}"/>
              </a:ext>
            </a:extLst>
          </p:cNvPr>
          <p:cNvSpPr/>
          <p:nvPr/>
        </p:nvSpPr>
        <p:spPr>
          <a:xfrm>
            <a:off x="-1" y="0"/>
            <a:ext cx="4242031" cy="685800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503C85-3B44-44E9-8444-C77365D9083E}"/>
              </a:ext>
            </a:extLst>
          </p:cNvPr>
          <p:cNvSpPr txBox="1"/>
          <p:nvPr/>
        </p:nvSpPr>
        <p:spPr>
          <a:xfrm>
            <a:off x="236482" y="537962"/>
            <a:ext cx="39413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Потребностно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-мотивационная группа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2690ED-8E11-482E-AD6A-207CFF7D3FEC}"/>
              </a:ext>
            </a:extLst>
          </p:cNvPr>
          <p:cNvSpPr txBox="1"/>
          <p:nvPr/>
        </p:nvSpPr>
        <p:spPr>
          <a:xfrm>
            <a:off x="236482" y="4377309"/>
            <a:ext cx="3941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+mj-lt"/>
              </a:rPr>
              <a:t>определяет общую направленность и мотивацию профессиональной деятельности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3C40FCA8-76C4-4E78-85DF-80230B7DA55D}"/>
              </a:ext>
            </a:extLst>
          </p:cNvPr>
          <p:cNvSpPr/>
          <p:nvPr/>
        </p:nvSpPr>
        <p:spPr>
          <a:xfrm>
            <a:off x="4416880" y="4696997"/>
            <a:ext cx="1341251" cy="1341251"/>
          </a:xfrm>
          <a:prstGeom prst="ellipse">
            <a:avLst/>
          </a:prstGeom>
          <a:ln>
            <a:noFill/>
          </a:ln>
          <a:effectLst>
            <a:innerShdw blurRad="101600" dist="177800" dir="11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95E14D84-7EC9-4C15-AC25-626922B80717}"/>
              </a:ext>
            </a:extLst>
          </p:cNvPr>
          <p:cNvSpPr/>
          <p:nvPr/>
        </p:nvSpPr>
        <p:spPr>
          <a:xfrm>
            <a:off x="10614267" y="1351839"/>
            <a:ext cx="1341251" cy="1341251"/>
          </a:xfrm>
          <a:prstGeom prst="ellipse">
            <a:avLst/>
          </a:prstGeom>
          <a:ln>
            <a:noFill/>
          </a:ln>
          <a:effectLst>
            <a:innerShdw blurRad="101600" dist="177800" dir="2154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11212E9A-97C2-4767-A99E-A9F430A66D8B}"/>
              </a:ext>
            </a:extLst>
          </p:cNvPr>
          <p:cNvSpPr/>
          <p:nvPr/>
        </p:nvSpPr>
        <p:spPr>
          <a:xfrm>
            <a:off x="10136104" y="1351838"/>
            <a:ext cx="1341251" cy="1341251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165100" dir="54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551C010-E721-4666-A251-8A0695BA66D5}"/>
              </a:ext>
            </a:extLst>
          </p:cNvPr>
          <p:cNvSpPr/>
          <p:nvPr/>
        </p:nvSpPr>
        <p:spPr>
          <a:xfrm>
            <a:off x="4901640" y="4725148"/>
            <a:ext cx="1341251" cy="134125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165100" dir="1086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6866214-E292-41BB-AAE8-CB783346FFC2}"/>
              </a:ext>
            </a:extLst>
          </p:cNvPr>
          <p:cNvSpPr/>
          <p:nvPr/>
        </p:nvSpPr>
        <p:spPr>
          <a:xfrm>
            <a:off x="4433228" y="234178"/>
            <a:ext cx="592833" cy="549816"/>
          </a:xfrm>
          <a:prstGeom prst="ellipse">
            <a:avLst/>
          </a:prstGeom>
          <a:solidFill>
            <a:srgbClr val="158B8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95432A-D327-4030-BD41-131FB5E1CB65}"/>
              </a:ext>
            </a:extLst>
          </p:cNvPr>
          <p:cNvSpPr txBox="1"/>
          <p:nvPr/>
        </p:nvSpPr>
        <p:spPr>
          <a:xfrm>
            <a:off x="4557416" y="262682"/>
            <a:ext cx="34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B6BFC13-B5A1-4D1F-8E04-91F90C915BAB}"/>
              </a:ext>
            </a:extLst>
          </p:cNvPr>
          <p:cNvSpPr/>
          <p:nvPr/>
        </p:nvSpPr>
        <p:spPr>
          <a:xfrm>
            <a:off x="5200911" y="234178"/>
            <a:ext cx="46273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личностные: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потребность в знаниях,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саморазвитии,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самовыражении,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поиске уникальной аутентичности и потребности в самосовершенствовании,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познавательные мотивы,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достижение успеха в целом,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самореализация,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самоутверждение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4E9417F-7E34-4D03-A70A-24719BC79912}"/>
              </a:ext>
            </a:extLst>
          </p:cNvPr>
          <p:cNvSpPr/>
          <p:nvPr/>
        </p:nvSpPr>
        <p:spPr>
          <a:xfrm>
            <a:off x="10316428" y="3822256"/>
            <a:ext cx="588971" cy="588971"/>
          </a:xfrm>
          <a:prstGeom prst="ellipse">
            <a:avLst/>
          </a:prstGeom>
          <a:solidFill>
            <a:srgbClr val="158B8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98B99A-2000-4D28-A9D3-CB37BAA9A136}"/>
              </a:ext>
            </a:extLst>
          </p:cNvPr>
          <p:cNvSpPr txBox="1"/>
          <p:nvPr/>
        </p:nvSpPr>
        <p:spPr>
          <a:xfrm>
            <a:off x="10440617" y="3855131"/>
            <a:ext cx="34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AB435D6-0E9D-4E84-B73B-8E447D2578CA}"/>
              </a:ext>
            </a:extLst>
          </p:cNvPr>
          <p:cNvSpPr/>
          <p:nvPr/>
        </p:nvSpPr>
        <p:spPr>
          <a:xfrm>
            <a:off x="6727652" y="3822257"/>
            <a:ext cx="4610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социальные: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потребность в признании,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безопасности,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межличностные потребности,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потребность в социальном признании,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в групповом признании,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 в значимых отношениях,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мотивы сотрудничества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F62E64DC-16C9-4CD8-AD2E-2E911360F2A4}"/>
              </a:ext>
            </a:extLst>
          </p:cNvPr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5EC4DF-45DC-4518-BA08-A0271A25B0D3}"/>
              </a:ext>
            </a:extLst>
          </p:cNvPr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095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16A46238-AF8A-466D-A132-7FF31804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828" y="96076"/>
            <a:ext cx="666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F6FBDF6-8D23-4406-BB2F-1D2931FC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53" y="2713234"/>
            <a:ext cx="4242030" cy="424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D3876D-11C3-4E11-8C1C-2F7F53867EF5}"/>
              </a:ext>
            </a:extLst>
          </p:cNvPr>
          <p:cNvSpPr/>
          <p:nvPr/>
        </p:nvSpPr>
        <p:spPr>
          <a:xfrm>
            <a:off x="-1" y="0"/>
            <a:ext cx="4242031" cy="685800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503C85-3B44-44E9-8444-C77365D9083E}"/>
              </a:ext>
            </a:extLst>
          </p:cNvPr>
          <p:cNvSpPr txBox="1"/>
          <p:nvPr/>
        </p:nvSpPr>
        <p:spPr>
          <a:xfrm>
            <a:off x="236482" y="2253651"/>
            <a:ext cx="39413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Ценностно-смысловая группа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2FCF1F95-F950-400C-B902-A1293F9BA258}"/>
              </a:ext>
            </a:extLst>
          </p:cNvPr>
          <p:cNvSpPr/>
          <p:nvPr/>
        </p:nvSpPr>
        <p:spPr>
          <a:xfrm>
            <a:off x="4670743" y="340201"/>
            <a:ext cx="4242030" cy="4200268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6366461"/>
              <a:satOff val="10800"/>
              <a:lumOff val="-392"/>
              <a:alphaOff val="0"/>
            </a:schemeClr>
          </a:fillRef>
          <a:effectRef idx="0">
            <a:schemeClr val="accent2">
              <a:alpha val="50000"/>
              <a:hueOff val="6366461"/>
              <a:satOff val="10800"/>
              <a:lumOff val="-392"/>
              <a:alphaOff val="0"/>
            </a:schemeClr>
          </a:effectRef>
          <a:fontRef idx="minor">
            <a:schemeClr val="tx1"/>
          </a:fontRef>
        </p:style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074D9D3-94BB-4DB8-A7BD-643C3C588511}"/>
              </a:ext>
            </a:extLst>
          </p:cNvPr>
          <p:cNvSpPr/>
          <p:nvPr/>
        </p:nvSpPr>
        <p:spPr>
          <a:xfrm>
            <a:off x="7085784" y="2317531"/>
            <a:ext cx="4242030" cy="4200268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2546585"/>
              <a:satOff val="4320"/>
              <a:lumOff val="-157"/>
              <a:alphaOff val="0"/>
            </a:schemeClr>
          </a:fillRef>
          <a:effectRef idx="0">
            <a:schemeClr val="accent2">
              <a:alpha val="50000"/>
              <a:hueOff val="2546585"/>
              <a:satOff val="4320"/>
              <a:lumOff val="-157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D2A2AEB-49C9-45A9-89F7-9636830C4941}"/>
              </a:ext>
            </a:extLst>
          </p:cNvPr>
          <p:cNvGrpSpPr/>
          <p:nvPr/>
        </p:nvGrpSpPr>
        <p:grpSpPr>
          <a:xfrm>
            <a:off x="4315223" y="1776179"/>
            <a:ext cx="4891576" cy="1328311"/>
            <a:chOff x="1618273" y="0"/>
            <a:chExt cx="4891576" cy="1328311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DDE47C5D-394C-4702-8BA4-28B46D697928}"/>
                </a:ext>
              </a:extLst>
            </p:cNvPr>
            <p:cNvSpPr/>
            <p:nvPr/>
          </p:nvSpPr>
          <p:spPr>
            <a:xfrm>
              <a:off x="1618273" y="0"/>
              <a:ext cx="4891576" cy="1328311"/>
            </a:xfrm>
            <a:prstGeom prst="ellipse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Овал 4">
              <a:extLst>
                <a:ext uri="{FF2B5EF4-FFF2-40B4-BE49-F238E27FC236}">
                  <a16:creationId xmlns:a16="http://schemas.microsoft.com/office/drawing/2014/main" xmlns="" id="{79318E53-7BF6-4BFD-A192-41D0CDA9C797}"/>
                </a:ext>
              </a:extLst>
            </p:cNvPr>
            <p:cNvSpPr txBox="1"/>
            <p:nvPr/>
          </p:nvSpPr>
          <p:spPr>
            <a:xfrm>
              <a:off x="2334628" y="194527"/>
              <a:ext cx="3458866" cy="9392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ценности </a:t>
              </a:r>
              <a:br>
                <a:rPr lang="ru-RU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ru-RU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 социальном мире</a:t>
              </a:r>
              <a:endParaRPr lang="ru-RU" sz="3600" kern="1200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80FF48A5-4A63-49D8-9A83-BA864F398D01}"/>
              </a:ext>
            </a:extLst>
          </p:cNvPr>
          <p:cNvGrpSpPr/>
          <p:nvPr/>
        </p:nvGrpSpPr>
        <p:grpSpPr>
          <a:xfrm>
            <a:off x="6791758" y="3876312"/>
            <a:ext cx="4891576" cy="1328311"/>
            <a:chOff x="1618273" y="0"/>
            <a:chExt cx="4891576" cy="1328311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5F621739-0997-4478-BFD4-930A8206D00F}"/>
                </a:ext>
              </a:extLst>
            </p:cNvPr>
            <p:cNvSpPr/>
            <p:nvPr/>
          </p:nvSpPr>
          <p:spPr>
            <a:xfrm>
              <a:off x="1618273" y="0"/>
              <a:ext cx="4891576" cy="1328311"/>
            </a:xfrm>
            <a:prstGeom prst="ellipse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Овал 4">
              <a:extLst>
                <a:ext uri="{FF2B5EF4-FFF2-40B4-BE49-F238E27FC236}">
                  <a16:creationId xmlns:a16="http://schemas.microsoft.com/office/drawing/2014/main" xmlns="" id="{DF8A3BA2-76B0-4DE4-A990-69FFC898FCCF}"/>
                </a:ext>
              </a:extLst>
            </p:cNvPr>
            <p:cNvSpPr txBox="1"/>
            <p:nvPr/>
          </p:nvSpPr>
          <p:spPr>
            <a:xfrm>
              <a:off x="2334628" y="194527"/>
              <a:ext cx="3458866" cy="9392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смысл для себя</a:t>
              </a:r>
              <a:endParaRPr lang="ru-RU" sz="4800" kern="1200" dirty="0"/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5653EBB4-4425-46E6-AA2A-A951685ECFFA}"/>
              </a:ext>
            </a:extLst>
          </p:cNvPr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14953A9-8C10-442C-B2EB-7216B1B8BB8C}"/>
              </a:ext>
            </a:extLst>
          </p:cNvPr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139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A8F9A9A9-D012-461D-9F45-1FFAD543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16" y="4203037"/>
            <a:ext cx="2817183" cy="25877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CE07F8C-9D55-4956-A269-F5CA6C79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" y="1896993"/>
            <a:ext cx="2617076" cy="25076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D3876D-11C3-4E11-8C1C-2F7F53867EF5}"/>
              </a:ext>
            </a:extLst>
          </p:cNvPr>
          <p:cNvSpPr/>
          <p:nvPr/>
        </p:nvSpPr>
        <p:spPr>
          <a:xfrm>
            <a:off x="-1" y="0"/>
            <a:ext cx="4242031" cy="685800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503C85-3B44-44E9-8444-C77365D9083E}"/>
              </a:ext>
            </a:extLst>
          </p:cNvPr>
          <p:cNvSpPr txBox="1"/>
          <p:nvPr/>
        </p:nvSpPr>
        <p:spPr>
          <a:xfrm>
            <a:off x="236482" y="537962"/>
            <a:ext cx="39413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Поведенческая группа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2690ED-8E11-482E-AD6A-207CFF7D3FEC}"/>
              </a:ext>
            </a:extLst>
          </p:cNvPr>
          <p:cNvSpPr txBox="1"/>
          <p:nvPr/>
        </p:nvSpPr>
        <p:spPr>
          <a:xfrm>
            <a:off x="64170" y="2157872"/>
            <a:ext cx="4177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Коммуникативная стратегия – это часть коммуникативного взаимодействия или поведения, в котором используются различные вербальные и невербальные средства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3C40FCA8-76C4-4E78-85DF-80230B7DA55D}"/>
              </a:ext>
            </a:extLst>
          </p:cNvPr>
          <p:cNvSpPr/>
          <p:nvPr/>
        </p:nvSpPr>
        <p:spPr>
          <a:xfrm>
            <a:off x="4541301" y="4377054"/>
            <a:ext cx="1341251" cy="1341251"/>
          </a:xfrm>
          <a:prstGeom prst="ellipse">
            <a:avLst/>
          </a:prstGeom>
          <a:ln>
            <a:noFill/>
          </a:ln>
          <a:effectLst>
            <a:innerShdw blurRad="101600" dist="177800" dir="11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95E14D84-7EC9-4C15-AC25-626922B80717}"/>
              </a:ext>
            </a:extLst>
          </p:cNvPr>
          <p:cNvSpPr/>
          <p:nvPr/>
        </p:nvSpPr>
        <p:spPr>
          <a:xfrm>
            <a:off x="10481238" y="783995"/>
            <a:ext cx="1341251" cy="1341251"/>
          </a:xfrm>
          <a:prstGeom prst="ellipse">
            <a:avLst/>
          </a:prstGeom>
          <a:ln>
            <a:noFill/>
          </a:ln>
          <a:effectLst>
            <a:innerShdw blurRad="101600" dist="177800" dir="2154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11212E9A-97C2-4767-A99E-A9F430A66D8B}"/>
              </a:ext>
            </a:extLst>
          </p:cNvPr>
          <p:cNvSpPr/>
          <p:nvPr/>
        </p:nvSpPr>
        <p:spPr>
          <a:xfrm>
            <a:off x="10003075" y="783994"/>
            <a:ext cx="1341251" cy="134125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165100" dir="54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551C010-E721-4666-A251-8A0695BA66D5}"/>
              </a:ext>
            </a:extLst>
          </p:cNvPr>
          <p:cNvSpPr/>
          <p:nvPr/>
        </p:nvSpPr>
        <p:spPr>
          <a:xfrm>
            <a:off x="5026061" y="4405205"/>
            <a:ext cx="1341251" cy="134125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165100" dir="1086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6866214-E292-41BB-AAE8-CB783346FFC2}"/>
              </a:ext>
            </a:extLst>
          </p:cNvPr>
          <p:cNvSpPr/>
          <p:nvPr/>
        </p:nvSpPr>
        <p:spPr>
          <a:xfrm>
            <a:off x="4433228" y="234178"/>
            <a:ext cx="592833" cy="549816"/>
          </a:xfrm>
          <a:prstGeom prst="ellipse">
            <a:avLst/>
          </a:prstGeom>
          <a:solidFill>
            <a:srgbClr val="158B8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95432A-D327-4030-BD41-131FB5E1CB65}"/>
              </a:ext>
            </a:extLst>
          </p:cNvPr>
          <p:cNvSpPr txBox="1"/>
          <p:nvPr/>
        </p:nvSpPr>
        <p:spPr>
          <a:xfrm>
            <a:off x="4557416" y="262682"/>
            <a:ext cx="34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B6BFC13-B5A1-4D1F-8E04-91F90C915BAB}"/>
              </a:ext>
            </a:extLst>
          </p:cNvPr>
          <p:cNvSpPr/>
          <p:nvPr/>
        </p:nvSpPr>
        <p:spPr>
          <a:xfrm>
            <a:off x="5200911" y="234178"/>
            <a:ext cx="46273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коммуникативное благополучие,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уверенность в общении,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управляемость и осознанность действий, поступков,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самореализация,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ответственность,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саморегуляция и самоконтроль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4E9417F-7E34-4D03-A70A-24719BC79912}"/>
              </a:ext>
            </a:extLst>
          </p:cNvPr>
          <p:cNvSpPr/>
          <p:nvPr/>
        </p:nvSpPr>
        <p:spPr>
          <a:xfrm>
            <a:off x="9704036" y="3960734"/>
            <a:ext cx="588971" cy="588971"/>
          </a:xfrm>
          <a:prstGeom prst="ellipse">
            <a:avLst/>
          </a:prstGeom>
          <a:solidFill>
            <a:srgbClr val="158B8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98B99A-2000-4D28-A9D3-CB37BAA9A136}"/>
              </a:ext>
            </a:extLst>
          </p:cNvPr>
          <p:cNvSpPr txBox="1"/>
          <p:nvPr/>
        </p:nvSpPr>
        <p:spPr>
          <a:xfrm>
            <a:off x="9828225" y="3993609"/>
            <a:ext cx="34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AB435D6-0E9D-4E84-B73B-8E447D2578CA}"/>
              </a:ext>
            </a:extLst>
          </p:cNvPr>
          <p:cNvSpPr/>
          <p:nvPr/>
        </p:nvSpPr>
        <p:spPr>
          <a:xfrm>
            <a:off x="6727651" y="3988072"/>
            <a:ext cx="4610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желания,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намерения,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мечты, связанные с образовательной и профессиональной сферой,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семейное положение и перспектива деятельности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EACBBF-03FF-4A03-9F1F-1ACA2B1CCE27}"/>
              </a:ext>
            </a:extLst>
          </p:cNvPr>
          <p:cNvSpPr txBox="1"/>
          <p:nvPr/>
        </p:nvSpPr>
        <p:spPr>
          <a:xfrm>
            <a:off x="853934" y="4748809"/>
            <a:ext cx="329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Коммуникативная тактика – присуща практическим действиям в реальном процессе взаимодействия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605DC0B7-5F80-436E-A493-B7202A5C8AE6}"/>
              </a:ext>
            </a:extLst>
          </p:cNvPr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0E2BC3-B2A5-41AD-9C63-9CCF2531FF91}"/>
              </a:ext>
            </a:extLst>
          </p:cNvPr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757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D3876D-11C3-4E11-8C1C-2F7F53867EF5}"/>
              </a:ext>
            </a:extLst>
          </p:cNvPr>
          <p:cNvSpPr/>
          <p:nvPr/>
        </p:nvSpPr>
        <p:spPr>
          <a:xfrm>
            <a:off x="-1" y="0"/>
            <a:ext cx="4242031" cy="6858000"/>
          </a:xfrm>
          <a:prstGeom prst="rect">
            <a:avLst/>
          </a:prstGeom>
          <a:gradFill flip="none" rotWithShape="1">
            <a:gsLst>
              <a:gs pos="0">
                <a:srgbClr val="12707E">
                  <a:alpha val="80000"/>
                </a:srgbClr>
              </a:gs>
              <a:gs pos="93000">
                <a:schemeClr val="accent1">
                  <a:lumMod val="97000"/>
                  <a:lumOff val="3000"/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503C85-3B44-44E9-8444-C77365D9083E}"/>
              </a:ext>
            </a:extLst>
          </p:cNvPr>
          <p:cNvSpPr txBox="1"/>
          <p:nvPr/>
        </p:nvSpPr>
        <p:spPr>
          <a:xfrm>
            <a:off x="236482" y="267196"/>
            <a:ext cx="39413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Эмоциональная группа 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19490E26-AC1E-4E18-88B0-34A637AA5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859928"/>
              </p:ext>
            </p:extLst>
          </p:nvPr>
        </p:nvGraphicFramePr>
        <p:xfrm>
          <a:off x="4760268" y="670035"/>
          <a:ext cx="6874684" cy="5517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B72C30-4BBE-4884-9E94-689059E668E6}"/>
              </a:ext>
            </a:extLst>
          </p:cNvPr>
          <p:cNvSpPr txBox="1"/>
          <p:nvPr/>
        </p:nvSpPr>
        <p:spPr>
          <a:xfrm>
            <a:off x="236482" y="3429000"/>
            <a:ext cx="3941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+mj-lt"/>
              </a:rPr>
              <a:t>отвечает за эмоциональную включенность, удовлетворенность самопрезентацией, оценку значимости социальных и ролевых характеристик взаимодействия через личностно обусловленные смысловые функции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75B76B8A-DF89-4EF1-865D-919AFE14C576}"/>
              </a:ext>
            </a:extLst>
          </p:cNvPr>
          <p:cNvSpPr/>
          <p:nvPr/>
        </p:nvSpPr>
        <p:spPr>
          <a:xfrm>
            <a:off x="11240698" y="5943600"/>
            <a:ext cx="717982" cy="717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4450FF-A9A1-48BC-9D44-C88778FA5A05}"/>
              </a:ext>
            </a:extLst>
          </p:cNvPr>
          <p:cNvSpPr txBox="1"/>
          <p:nvPr/>
        </p:nvSpPr>
        <p:spPr>
          <a:xfrm>
            <a:off x="11386661" y="5979425"/>
            <a:ext cx="42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98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1238</TotalTime>
  <Words>1643</Words>
  <Application>Microsoft Office PowerPoint</Application>
  <PresentationFormat>Произвольный</PresentationFormat>
  <Paragraphs>348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ВОЗМОЖНОСТИ УНИВЕРСИТЕТА ПО ФОРМИРОВАНИЮ  ГИБКИХ НАВЫКОВ СТУДЕНТОВ </vt:lpstr>
      <vt:lpstr>Презентация PowerPoint</vt:lpstr>
      <vt:lpstr>«Soft skills» для молодежи:</vt:lpstr>
      <vt:lpstr>Soft  skills</vt:lpstr>
      <vt:lpstr>Основные взгляды на проблему воспитания гибких навыков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Диагностические результаты по методике «Изменение уровня самомотивации»  С.Н. Панченко</vt:lpstr>
      <vt:lpstr>Уровень развития коммуникативных способностей молодежи региона </vt:lpstr>
      <vt:lpstr>Результаты сформированности эмпатии  у студентов вуза </vt:lpstr>
      <vt:lpstr>Уровни сформированности эмоционального интеллекта (МЭИ автор М.А. Мануйлова) </vt:lpstr>
      <vt:lpstr>Принцип осознанной перспективы  </vt:lpstr>
      <vt:lpstr>Принцип осознанной перспективы  </vt:lpstr>
      <vt:lpstr>Принцип диалогичности и сотрудничества   </vt:lpstr>
      <vt:lpstr>Конкурсы организованные и проведенные будущими педагогами совместно с сетевыми партнерами</vt:lpstr>
      <vt:lpstr>Принцип формирования опыта наставнической деятельности  </vt:lpstr>
      <vt:lpstr>Принцип формирования опыта наставнической деятельности  </vt:lpstr>
      <vt:lpstr>Принцип формирования опыта наставнической деятельности  </vt:lpstr>
      <vt:lpstr>Принцип формирования опыта наставнической деятельности  </vt:lpstr>
      <vt:lpstr>Принцип становления виртуальной идентичности     </vt:lpstr>
      <vt:lpstr>Принцип ориентации на формирование ценностных отношений      </vt:lpstr>
      <vt:lpstr>Принцип ориентации на формирование ценностных отношений</vt:lpstr>
      <vt:lpstr>Выводы</vt:lpstr>
      <vt:lpstr>Благодарим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110</cp:revision>
  <dcterms:created xsi:type="dcterms:W3CDTF">2020-09-09T11:29:08Z</dcterms:created>
  <dcterms:modified xsi:type="dcterms:W3CDTF">2021-05-01T18:12:34Z</dcterms:modified>
</cp:coreProperties>
</file>